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sldIdLst>
    <p:sldId id="256" r:id="rId2"/>
    <p:sldId id="283" r:id="rId3"/>
    <p:sldId id="267" r:id="rId4"/>
    <p:sldId id="270" r:id="rId5"/>
    <p:sldId id="274" r:id="rId6"/>
    <p:sldId id="282" r:id="rId7"/>
    <p:sldId id="277" r:id="rId8"/>
    <p:sldId id="257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58" r:id="rId17"/>
    <p:sldId id="269" r:id="rId18"/>
    <p:sldId id="279" r:id="rId19"/>
    <p:sldId id="268" r:id="rId20"/>
    <p:sldId id="278" r:id="rId21"/>
    <p:sldId id="280" r:id="rId22"/>
    <p:sldId id="276" r:id="rId23"/>
    <p:sldId id="281" r:id="rId24"/>
    <p:sldId id="271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sz="2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sz="2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sz="2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sz="2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sz="2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FFFF"/>
    <a:srgbClr val="FFFF00"/>
    <a:srgbClr val="FFFFCC"/>
    <a:srgbClr val="CCECFF"/>
    <a:srgbClr val="FF9933"/>
    <a:srgbClr val="9966FF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298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A593E590-C8F3-4AD1-A95C-B2A57CD70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45B45B-3D35-430C-B297-FC2ED82D8B49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http://www.fromua.com/adds/print.php?news/44272822c69ea</a:t>
            </a:r>
            <a:endParaRPr lang="en-US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CE786-8228-47E5-8F87-34FB44E79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4CCF1-581F-47C3-814F-363CF0757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86C05-893D-49B6-80BB-83828DF14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D6C49-76AA-4CF0-B423-927AC8113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45282-DCC5-44DF-8F2B-F005FE5EF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AF6D0-E341-4C43-A147-AB780DF09D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143FB-1F58-4EC5-894C-AEDEDEF48E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F22E6-9F7F-4202-92EA-2F58C2854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9BECC-FB36-40C2-A02F-011DD07D9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E6140-8787-4659-9BA5-AAE735BE2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7D9F4-21DD-46B2-9809-337CA9D6F2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61B5B-B212-4BC8-85B2-21C1211D0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B21BBDF1-F433-46F1-B27C-46EF0F37C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611188" y="1052513"/>
            <a:ext cx="7704137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Проблема наркомании</a:t>
            </a:r>
          </a:p>
        </p:txBody>
      </p:sp>
      <p:pic>
        <p:nvPicPr>
          <p:cNvPr id="3075" name="Picture 5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2708275"/>
            <a:ext cx="4643437" cy="334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6" name="Group 6"/>
          <p:cNvGrpSpPr>
            <a:grpSpLocks/>
          </p:cNvGrpSpPr>
          <p:nvPr/>
        </p:nvGrpSpPr>
        <p:grpSpPr bwMode="auto">
          <a:xfrm rot="15431131" flipH="1">
            <a:off x="7561263" y="-423862"/>
            <a:ext cx="215900" cy="2305050"/>
            <a:chOff x="4863" y="2949"/>
            <a:chExt cx="33" cy="474"/>
          </a:xfrm>
        </p:grpSpPr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4863" y="3072"/>
              <a:ext cx="33" cy="24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237"/>
                </a:cxn>
                <a:cxn ang="0">
                  <a:pos x="33" y="240"/>
                </a:cxn>
                <a:cxn ang="0">
                  <a:pos x="33" y="192"/>
                </a:cxn>
                <a:cxn ang="0">
                  <a:pos x="33" y="0"/>
                </a:cxn>
                <a:cxn ang="0">
                  <a:pos x="0" y="3"/>
                </a:cxn>
              </a:cxnLst>
              <a:rect l="0" t="0" r="r" b="b"/>
              <a:pathLst>
                <a:path w="33" h="240">
                  <a:moveTo>
                    <a:pt x="0" y="3"/>
                  </a:moveTo>
                  <a:lnTo>
                    <a:pt x="0" y="237"/>
                  </a:lnTo>
                  <a:lnTo>
                    <a:pt x="33" y="240"/>
                  </a:lnTo>
                  <a:lnTo>
                    <a:pt x="33" y="192"/>
                  </a:lnTo>
                  <a:lnTo>
                    <a:pt x="3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50000">
                  <a:schemeClr val="bg1"/>
                </a:gs>
                <a:gs pos="100000">
                  <a:srgbClr val="00FFFF"/>
                </a:gs>
              </a:gsLst>
              <a:lin ang="18900000" scaled="1"/>
            </a:gradFill>
            <a:ln w="3175" cmpd="sng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8" name="Freeform 8"/>
            <p:cNvSpPr>
              <a:spLocks/>
            </p:cNvSpPr>
            <p:nvPr/>
          </p:nvSpPr>
          <p:spPr bwMode="auto">
            <a:xfrm>
              <a:off x="4881" y="2949"/>
              <a:ext cx="1" cy="126"/>
            </a:xfrm>
            <a:custGeom>
              <a:avLst/>
              <a:gdLst>
                <a:gd name="T0" fmla="*/ 0 w 1"/>
                <a:gd name="T1" fmla="*/ 126 h 126"/>
                <a:gd name="T2" fmla="*/ 0 w 1"/>
                <a:gd name="T3" fmla="*/ 0 h 126"/>
                <a:gd name="T4" fmla="*/ 0 60000 65536"/>
                <a:gd name="T5" fmla="*/ 0 60000 65536"/>
                <a:gd name="T6" fmla="*/ 0 w 1"/>
                <a:gd name="T7" fmla="*/ 0 h 126"/>
                <a:gd name="T8" fmla="*/ 1 w 1"/>
                <a:gd name="T9" fmla="*/ 126 h 1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26">
                  <a:moveTo>
                    <a:pt x="0" y="126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9" name="Freeform 9"/>
            <p:cNvSpPr>
              <a:spLocks/>
            </p:cNvSpPr>
            <p:nvPr/>
          </p:nvSpPr>
          <p:spPr bwMode="auto">
            <a:xfrm>
              <a:off x="4881" y="3315"/>
              <a:ext cx="1" cy="108"/>
            </a:xfrm>
            <a:custGeom>
              <a:avLst/>
              <a:gdLst>
                <a:gd name="T0" fmla="*/ 0 w 1"/>
                <a:gd name="T1" fmla="*/ 108 h 108"/>
                <a:gd name="T2" fmla="*/ 0 w 1"/>
                <a:gd name="T3" fmla="*/ 0 h 108"/>
                <a:gd name="T4" fmla="*/ 0 60000 65536"/>
                <a:gd name="T5" fmla="*/ 0 60000 65536"/>
                <a:gd name="T6" fmla="*/ 0 w 1"/>
                <a:gd name="T7" fmla="*/ 0 h 108"/>
                <a:gd name="T8" fmla="*/ 1 w 1"/>
                <a:gd name="T9" fmla="*/ 108 h 1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08">
                  <a:moveTo>
                    <a:pt x="0" y="108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0" name="Freeform 10"/>
            <p:cNvSpPr>
              <a:spLocks/>
            </p:cNvSpPr>
            <p:nvPr/>
          </p:nvSpPr>
          <p:spPr bwMode="auto">
            <a:xfrm>
              <a:off x="4863" y="3261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381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1" name="Freeform 11"/>
            <p:cNvSpPr>
              <a:spLocks/>
            </p:cNvSpPr>
            <p:nvPr/>
          </p:nvSpPr>
          <p:spPr bwMode="auto">
            <a:xfrm>
              <a:off x="4863" y="3408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57150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solidFill>
                  <a:srgbClr val="FF9933"/>
                </a:solidFill>
                <a:latin typeface="Comic Sans MS" pitchFamily="66" charset="0"/>
              </a:rPr>
              <a:t>Характерные черты</a:t>
            </a:r>
            <a:r>
              <a:rPr lang="ru-RU" sz="3400" smtClean="0">
                <a:solidFill>
                  <a:srgbClr val="FF9933"/>
                </a:solidFill>
                <a:latin typeface="Comic Sans MS" pitchFamily="66" charset="0"/>
              </a:rPr>
              <a:t/>
            </a:r>
            <a:br>
              <a:rPr lang="ru-RU" sz="3400" smtClean="0">
                <a:solidFill>
                  <a:srgbClr val="FF9933"/>
                </a:solidFill>
                <a:latin typeface="Comic Sans MS" pitchFamily="66" charset="0"/>
              </a:rPr>
            </a:br>
            <a:endParaRPr lang="ru-RU" sz="3400" smtClean="0">
              <a:solidFill>
                <a:srgbClr val="FF9933"/>
              </a:solidFill>
              <a:latin typeface="Comic Sans MS" pitchFamily="66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5373687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/>
              <a:t>    </a:t>
            </a:r>
            <a:r>
              <a:rPr lang="ru-RU" sz="2600" smtClean="0">
                <a:solidFill>
                  <a:srgbClr val="FFFFCC"/>
                </a:solidFill>
              </a:rPr>
              <a:t>Существенными признаками наркомании являются: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>
                <a:solidFill>
                  <a:srgbClr val="FFFFCC"/>
                </a:solidFill>
              </a:rPr>
              <a:t>непреодолимое влечение к приёму наркотиков (пристрастие к ним) 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>
                <a:solidFill>
                  <a:srgbClr val="FFFFCC"/>
                </a:solidFill>
              </a:rPr>
              <a:t>тенденция к повышению количества принимаемого вещества.</a:t>
            </a:r>
            <a:r>
              <a:rPr lang="ru-RU" sz="26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/>
              <a:t>			</a:t>
            </a:r>
          </a:p>
        </p:txBody>
      </p:sp>
      <p:pic>
        <p:nvPicPr>
          <p:cNvPr id="12292" name="Picture 4" descr="9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940425" y="2781300"/>
            <a:ext cx="2820988" cy="333533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9933"/>
                </a:solidFill>
                <a:latin typeface="Comic Sans MS" pitchFamily="66" charset="0"/>
              </a:rPr>
              <a:t>Тяжёлые и лёгкие наркотики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677150" cy="2755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/>
              <a:t>   </a:t>
            </a:r>
            <a:r>
              <a:rPr lang="ru-RU" sz="2600" smtClean="0">
                <a:solidFill>
                  <a:srgbClr val="FFFFCC"/>
                </a:solidFill>
              </a:rPr>
              <a:t>Возможно вам приходилось слышать такие термины как тяжёлые и лёгкие наркотики. Если быть честным, то нет ни тех ни других. Наркотики они и есть наркотики, в независимости от их вида, цвета, цены они вызывают </a:t>
            </a:r>
            <a:r>
              <a:rPr lang="ru-RU" sz="2600" b="1" i="1" smtClean="0">
                <a:solidFill>
                  <a:srgbClr val="FFFFCC"/>
                </a:solidFill>
              </a:rPr>
              <a:t>одинаковую</a:t>
            </a:r>
            <a:r>
              <a:rPr lang="ru-RU" sz="2600" smtClean="0">
                <a:solidFill>
                  <a:srgbClr val="FFFFCC"/>
                </a:solidFill>
              </a:rPr>
              <a:t> зависимость.</a:t>
            </a:r>
          </a:p>
        </p:txBody>
      </p:sp>
      <p:pic>
        <p:nvPicPr>
          <p:cNvPr id="13316" name="Picture 4" descr="11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011863" y="3933825"/>
            <a:ext cx="2228850" cy="22288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12160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9933"/>
                </a:solidFill>
                <a:latin typeface="Comic Sans MS" pitchFamily="66" charset="0"/>
              </a:rPr>
              <a:t>Список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     </a:t>
            </a:r>
            <a:r>
              <a:rPr lang="ru-RU" sz="2100" smtClean="0">
                <a:solidFill>
                  <a:srgbClr val="FFFFCC"/>
                </a:solidFill>
              </a:rPr>
              <a:t>Список веществ, способных вызвать наркоманию, очень велик и расширяется по мере синтеза новых средств.</a:t>
            </a:r>
          </a:p>
          <a:p>
            <a:pPr eaLnBrk="1" hangingPunct="1">
              <a:lnSpc>
                <a:spcPct val="90000"/>
              </a:lnSpc>
            </a:pPr>
            <a:r>
              <a:rPr lang="ru-RU" sz="2100" smtClean="0">
                <a:solidFill>
                  <a:srgbClr val="FFFFCC"/>
                </a:solidFill>
              </a:rPr>
              <a:t>Наиболее распространёнными видами наркомании являются алкоголизм (пристрастие к напиткам, содержащим этиловый спирт) и табакокурение (пристрастие к никотину).</a:t>
            </a:r>
          </a:p>
          <a:p>
            <a:pPr eaLnBrk="1" hangingPunct="1">
              <a:lnSpc>
                <a:spcPct val="90000"/>
              </a:lnSpc>
            </a:pPr>
            <a:r>
              <a:rPr lang="ru-RU" sz="2100" smtClean="0">
                <a:solidFill>
                  <a:srgbClr val="FFFFCC"/>
                </a:solidFill>
              </a:rPr>
              <a:t>Также распространено употребление наркотиков на основе конопли (гашиш, марихуана), мака (опий, морфин, героин), коки (кокаин) и многих других, включая современные синтезированные наркотики, например ЛСД, амфетамины и экстази.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 rot="15431131" flipH="1">
            <a:off x="7416800" y="-352425"/>
            <a:ext cx="215900" cy="2305050"/>
            <a:chOff x="4863" y="2949"/>
            <a:chExt cx="33" cy="474"/>
          </a:xfrm>
        </p:grpSpPr>
        <p:sp>
          <p:nvSpPr>
            <p:cNvPr id="23557" name="Freeform 5"/>
            <p:cNvSpPr>
              <a:spLocks/>
            </p:cNvSpPr>
            <p:nvPr/>
          </p:nvSpPr>
          <p:spPr bwMode="auto">
            <a:xfrm>
              <a:off x="4863" y="3072"/>
              <a:ext cx="33" cy="24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237"/>
                </a:cxn>
                <a:cxn ang="0">
                  <a:pos x="33" y="240"/>
                </a:cxn>
                <a:cxn ang="0">
                  <a:pos x="33" y="192"/>
                </a:cxn>
                <a:cxn ang="0">
                  <a:pos x="33" y="0"/>
                </a:cxn>
                <a:cxn ang="0">
                  <a:pos x="0" y="3"/>
                </a:cxn>
              </a:cxnLst>
              <a:rect l="0" t="0" r="r" b="b"/>
              <a:pathLst>
                <a:path w="33" h="240">
                  <a:moveTo>
                    <a:pt x="0" y="3"/>
                  </a:moveTo>
                  <a:lnTo>
                    <a:pt x="0" y="237"/>
                  </a:lnTo>
                  <a:lnTo>
                    <a:pt x="33" y="240"/>
                  </a:lnTo>
                  <a:lnTo>
                    <a:pt x="33" y="192"/>
                  </a:lnTo>
                  <a:lnTo>
                    <a:pt x="3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50000">
                  <a:schemeClr val="bg1"/>
                </a:gs>
                <a:gs pos="100000">
                  <a:srgbClr val="00FFFF"/>
                </a:gs>
              </a:gsLst>
              <a:lin ang="18900000" scaled="1"/>
            </a:gradFill>
            <a:ln w="3175" cmpd="sng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auto">
            <a:xfrm>
              <a:off x="4881" y="2949"/>
              <a:ext cx="1" cy="126"/>
            </a:xfrm>
            <a:custGeom>
              <a:avLst/>
              <a:gdLst>
                <a:gd name="T0" fmla="*/ 0 w 1"/>
                <a:gd name="T1" fmla="*/ 126 h 126"/>
                <a:gd name="T2" fmla="*/ 0 w 1"/>
                <a:gd name="T3" fmla="*/ 0 h 126"/>
                <a:gd name="T4" fmla="*/ 0 60000 65536"/>
                <a:gd name="T5" fmla="*/ 0 60000 65536"/>
                <a:gd name="T6" fmla="*/ 0 w 1"/>
                <a:gd name="T7" fmla="*/ 0 h 126"/>
                <a:gd name="T8" fmla="*/ 1 w 1"/>
                <a:gd name="T9" fmla="*/ 126 h 1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26">
                  <a:moveTo>
                    <a:pt x="0" y="126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Freeform 7"/>
            <p:cNvSpPr>
              <a:spLocks/>
            </p:cNvSpPr>
            <p:nvPr/>
          </p:nvSpPr>
          <p:spPr bwMode="auto">
            <a:xfrm>
              <a:off x="4881" y="3315"/>
              <a:ext cx="1" cy="108"/>
            </a:xfrm>
            <a:custGeom>
              <a:avLst/>
              <a:gdLst>
                <a:gd name="T0" fmla="*/ 0 w 1"/>
                <a:gd name="T1" fmla="*/ 108 h 108"/>
                <a:gd name="T2" fmla="*/ 0 w 1"/>
                <a:gd name="T3" fmla="*/ 0 h 108"/>
                <a:gd name="T4" fmla="*/ 0 60000 65536"/>
                <a:gd name="T5" fmla="*/ 0 60000 65536"/>
                <a:gd name="T6" fmla="*/ 0 w 1"/>
                <a:gd name="T7" fmla="*/ 0 h 108"/>
                <a:gd name="T8" fmla="*/ 1 w 1"/>
                <a:gd name="T9" fmla="*/ 108 h 1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08">
                  <a:moveTo>
                    <a:pt x="0" y="108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4" name="Freeform 8"/>
            <p:cNvSpPr>
              <a:spLocks/>
            </p:cNvSpPr>
            <p:nvPr/>
          </p:nvSpPr>
          <p:spPr bwMode="auto">
            <a:xfrm>
              <a:off x="4863" y="3261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381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5" name="Freeform 9"/>
            <p:cNvSpPr>
              <a:spLocks/>
            </p:cNvSpPr>
            <p:nvPr/>
          </p:nvSpPr>
          <p:spPr bwMode="auto">
            <a:xfrm>
              <a:off x="4863" y="3408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57150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b="1" smtClean="0">
                <a:solidFill>
                  <a:srgbClr val="FF9933"/>
                </a:solidFill>
                <a:latin typeface="Comic Sans MS" pitchFamily="66" charset="0"/>
              </a:rPr>
              <a:t>Последствия</a:t>
            </a:r>
            <a:br>
              <a:rPr lang="ru-RU" sz="3400" b="1" smtClean="0">
                <a:solidFill>
                  <a:srgbClr val="FF9933"/>
                </a:solidFill>
                <a:latin typeface="Comic Sans MS" pitchFamily="66" charset="0"/>
              </a:rPr>
            </a:br>
            <a:r>
              <a:rPr lang="ru-RU" sz="3400" b="1" smtClean="0">
                <a:solidFill>
                  <a:srgbClr val="FF9933"/>
                </a:solidFill>
                <a:latin typeface="Comic Sans MS" pitchFamily="66" charset="0"/>
              </a:rPr>
              <a:t>приёма наркотиков</a:t>
            </a:r>
            <a:endParaRPr lang="ru-RU" sz="3400" smtClean="0">
              <a:solidFill>
                <a:srgbClr val="FF9933"/>
              </a:solidFill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11413" y="1773238"/>
            <a:ext cx="6121400" cy="46085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smtClean="0">
                <a:solidFill>
                  <a:srgbClr val="FFFFCC"/>
                </a:solidFill>
              </a:rPr>
              <a:t>     Наркотики обладают свойством вызывать привыкание — толерантность (проявляется в постепенном снижении эффекта от приема вышеуказанных веществ, что вынуждает принимать со временем все большие дозы для достижения эффекта) и зависимость (т. н. «аддиктивные свойства») которая проявляется «синдромом отмены» или «абстинентный синдром» (На сленге — ломка), что является отличительной чертой наркотиков.</a:t>
            </a:r>
          </a:p>
        </p:txBody>
      </p:sp>
      <p:pic>
        <p:nvPicPr>
          <p:cNvPr id="15364" name="Picture 7" descr="5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2492375"/>
            <a:ext cx="2381250" cy="3173413"/>
          </a:xfrm>
          <a:noFill/>
        </p:spPr>
      </p:pic>
      <p:grpSp>
        <p:nvGrpSpPr>
          <p:cNvPr id="15365" name="Group 8"/>
          <p:cNvGrpSpPr>
            <a:grpSpLocks/>
          </p:cNvGrpSpPr>
          <p:nvPr/>
        </p:nvGrpSpPr>
        <p:grpSpPr bwMode="auto">
          <a:xfrm rot="15431131" flipH="1">
            <a:off x="7561263" y="4471988"/>
            <a:ext cx="215900" cy="2305050"/>
            <a:chOff x="4863" y="2949"/>
            <a:chExt cx="33" cy="474"/>
          </a:xfrm>
        </p:grpSpPr>
        <p:sp>
          <p:nvSpPr>
            <p:cNvPr id="24585" name="Freeform 9"/>
            <p:cNvSpPr>
              <a:spLocks/>
            </p:cNvSpPr>
            <p:nvPr/>
          </p:nvSpPr>
          <p:spPr bwMode="auto">
            <a:xfrm>
              <a:off x="4863" y="3072"/>
              <a:ext cx="33" cy="24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237"/>
                </a:cxn>
                <a:cxn ang="0">
                  <a:pos x="33" y="240"/>
                </a:cxn>
                <a:cxn ang="0">
                  <a:pos x="33" y="192"/>
                </a:cxn>
                <a:cxn ang="0">
                  <a:pos x="33" y="0"/>
                </a:cxn>
                <a:cxn ang="0">
                  <a:pos x="0" y="3"/>
                </a:cxn>
              </a:cxnLst>
              <a:rect l="0" t="0" r="r" b="b"/>
              <a:pathLst>
                <a:path w="33" h="240">
                  <a:moveTo>
                    <a:pt x="0" y="3"/>
                  </a:moveTo>
                  <a:lnTo>
                    <a:pt x="0" y="237"/>
                  </a:lnTo>
                  <a:lnTo>
                    <a:pt x="33" y="240"/>
                  </a:lnTo>
                  <a:lnTo>
                    <a:pt x="33" y="192"/>
                  </a:lnTo>
                  <a:lnTo>
                    <a:pt x="3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50000">
                  <a:schemeClr val="bg1"/>
                </a:gs>
                <a:gs pos="100000">
                  <a:srgbClr val="00FFFF"/>
                </a:gs>
              </a:gsLst>
              <a:lin ang="18900000" scaled="1"/>
            </a:gradFill>
            <a:ln w="3175" cmpd="sng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67" name="Freeform 10"/>
            <p:cNvSpPr>
              <a:spLocks/>
            </p:cNvSpPr>
            <p:nvPr/>
          </p:nvSpPr>
          <p:spPr bwMode="auto">
            <a:xfrm>
              <a:off x="4881" y="2949"/>
              <a:ext cx="1" cy="126"/>
            </a:xfrm>
            <a:custGeom>
              <a:avLst/>
              <a:gdLst>
                <a:gd name="T0" fmla="*/ 0 w 1"/>
                <a:gd name="T1" fmla="*/ 126 h 126"/>
                <a:gd name="T2" fmla="*/ 0 w 1"/>
                <a:gd name="T3" fmla="*/ 0 h 126"/>
                <a:gd name="T4" fmla="*/ 0 60000 65536"/>
                <a:gd name="T5" fmla="*/ 0 60000 65536"/>
                <a:gd name="T6" fmla="*/ 0 w 1"/>
                <a:gd name="T7" fmla="*/ 0 h 126"/>
                <a:gd name="T8" fmla="*/ 1 w 1"/>
                <a:gd name="T9" fmla="*/ 126 h 1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26">
                  <a:moveTo>
                    <a:pt x="0" y="126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8" name="Freeform 11"/>
            <p:cNvSpPr>
              <a:spLocks/>
            </p:cNvSpPr>
            <p:nvPr/>
          </p:nvSpPr>
          <p:spPr bwMode="auto">
            <a:xfrm>
              <a:off x="4881" y="3315"/>
              <a:ext cx="1" cy="108"/>
            </a:xfrm>
            <a:custGeom>
              <a:avLst/>
              <a:gdLst>
                <a:gd name="T0" fmla="*/ 0 w 1"/>
                <a:gd name="T1" fmla="*/ 108 h 108"/>
                <a:gd name="T2" fmla="*/ 0 w 1"/>
                <a:gd name="T3" fmla="*/ 0 h 108"/>
                <a:gd name="T4" fmla="*/ 0 60000 65536"/>
                <a:gd name="T5" fmla="*/ 0 60000 65536"/>
                <a:gd name="T6" fmla="*/ 0 w 1"/>
                <a:gd name="T7" fmla="*/ 0 h 108"/>
                <a:gd name="T8" fmla="*/ 1 w 1"/>
                <a:gd name="T9" fmla="*/ 108 h 1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08">
                  <a:moveTo>
                    <a:pt x="0" y="108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9" name="Freeform 12"/>
            <p:cNvSpPr>
              <a:spLocks/>
            </p:cNvSpPr>
            <p:nvPr/>
          </p:nvSpPr>
          <p:spPr bwMode="auto">
            <a:xfrm>
              <a:off x="4863" y="3261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381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0" name="Freeform 13"/>
            <p:cNvSpPr>
              <a:spLocks/>
            </p:cNvSpPr>
            <p:nvPr/>
          </p:nvSpPr>
          <p:spPr bwMode="auto">
            <a:xfrm>
              <a:off x="4863" y="3408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57150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9933"/>
                </a:solidFill>
                <a:latin typeface="Comic Sans MS" pitchFamily="66" charset="0"/>
              </a:rPr>
              <a:t>Синдром отмены</a:t>
            </a:r>
            <a:r>
              <a:rPr lang="ru-RU" sz="3600" b="1" smtClean="0"/>
              <a:t/>
            </a:r>
            <a:br>
              <a:rPr lang="ru-RU" sz="3600" b="1" smtClean="0"/>
            </a:br>
            <a:endParaRPr lang="ru-RU" sz="36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844675"/>
            <a:ext cx="8037512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smtClean="0">
                <a:solidFill>
                  <a:srgbClr val="FFFFCC"/>
                </a:solidFill>
              </a:rPr>
              <a:t>    Так  называемая </a:t>
            </a:r>
            <a:r>
              <a:rPr lang="ru-RU" sz="2600" i="1" smtClean="0">
                <a:solidFill>
                  <a:srgbClr val="FFFFCC"/>
                </a:solidFill>
              </a:rPr>
              <a:t>ломка</a:t>
            </a:r>
            <a:r>
              <a:rPr lang="ru-RU" sz="2600" smtClean="0">
                <a:solidFill>
                  <a:srgbClr val="FFFFCC"/>
                </a:solidFill>
              </a:rPr>
              <a:t> связана с прекращением регулярного поступления наркотика в организм у системно употребляющего и перестройкой обмена веществ. Эффекты могут быть самые разные: от выкручивания суставов, судорог, сильных болевых ощущений до легкого дискомфорта или чувства жара.</a:t>
            </a:r>
          </a:p>
        </p:txBody>
      </p:sp>
      <p:pic>
        <p:nvPicPr>
          <p:cNvPr id="16388" name="Picture 4" descr="3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119813" y="0"/>
            <a:ext cx="3024187" cy="1557338"/>
          </a:xfrm>
          <a:noFill/>
        </p:spPr>
      </p:pic>
      <p:grpSp>
        <p:nvGrpSpPr>
          <p:cNvPr id="16389" name="Group 6"/>
          <p:cNvGrpSpPr>
            <a:grpSpLocks/>
          </p:cNvGrpSpPr>
          <p:nvPr/>
        </p:nvGrpSpPr>
        <p:grpSpPr bwMode="auto">
          <a:xfrm rot="15431131" flipH="1">
            <a:off x="7561263" y="4471988"/>
            <a:ext cx="215900" cy="2305050"/>
            <a:chOff x="4863" y="2949"/>
            <a:chExt cx="33" cy="474"/>
          </a:xfrm>
        </p:grpSpPr>
        <p:sp>
          <p:nvSpPr>
            <p:cNvPr id="25607" name="Freeform 7"/>
            <p:cNvSpPr>
              <a:spLocks/>
            </p:cNvSpPr>
            <p:nvPr/>
          </p:nvSpPr>
          <p:spPr bwMode="auto">
            <a:xfrm>
              <a:off x="4863" y="3072"/>
              <a:ext cx="33" cy="24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237"/>
                </a:cxn>
                <a:cxn ang="0">
                  <a:pos x="33" y="240"/>
                </a:cxn>
                <a:cxn ang="0">
                  <a:pos x="33" y="192"/>
                </a:cxn>
                <a:cxn ang="0">
                  <a:pos x="33" y="0"/>
                </a:cxn>
                <a:cxn ang="0">
                  <a:pos x="0" y="3"/>
                </a:cxn>
              </a:cxnLst>
              <a:rect l="0" t="0" r="r" b="b"/>
              <a:pathLst>
                <a:path w="33" h="240">
                  <a:moveTo>
                    <a:pt x="0" y="3"/>
                  </a:moveTo>
                  <a:lnTo>
                    <a:pt x="0" y="237"/>
                  </a:lnTo>
                  <a:lnTo>
                    <a:pt x="33" y="240"/>
                  </a:lnTo>
                  <a:lnTo>
                    <a:pt x="33" y="192"/>
                  </a:lnTo>
                  <a:lnTo>
                    <a:pt x="3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50000">
                  <a:schemeClr val="bg1"/>
                </a:gs>
                <a:gs pos="100000">
                  <a:srgbClr val="00FFFF"/>
                </a:gs>
              </a:gsLst>
              <a:lin ang="18900000" scaled="1"/>
            </a:gradFill>
            <a:ln w="3175" cmpd="sng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1" name="Freeform 8"/>
            <p:cNvSpPr>
              <a:spLocks/>
            </p:cNvSpPr>
            <p:nvPr/>
          </p:nvSpPr>
          <p:spPr bwMode="auto">
            <a:xfrm>
              <a:off x="4881" y="2949"/>
              <a:ext cx="1" cy="126"/>
            </a:xfrm>
            <a:custGeom>
              <a:avLst/>
              <a:gdLst>
                <a:gd name="T0" fmla="*/ 0 w 1"/>
                <a:gd name="T1" fmla="*/ 126 h 126"/>
                <a:gd name="T2" fmla="*/ 0 w 1"/>
                <a:gd name="T3" fmla="*/ 0 h 126"/>
                <a:gd name="T4" fmla="*/ 0 60000 65536"/>
                <a:gd name="T5" fmla="*/ 0 60000 65536"/>
                <a:gd name="T6" fmla="*/ 0 w 1"/>
                <a:gd name="T7" fmla="*/ 0 h 126"/>
                <a:gd name="T8" fmla="*/ 1 w 1"/>
                <a:gd name="T9" fmla="*/ 126 h 1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26">
                  <a:moveTo>
                    <a:pt x="0" y="126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2" name="Freeform 9"/>
            <p:cNvSpPr>
              <a:spLocks/>
            </p:cNvSpPr>
            <p:nvPr/>
          </p:nvSpPr>
          <p:spPr bwMode="auto">
            <a:xfrm>
              <a:off x="4881" y="3315"/>
              <a:ext cx="1" cy="108"/>
            </a:xfrm>
            <a:custGeom>
              <a:avLst/>
              <a:gdLst>
                <a:gd name="T0" fmla="*/ 0 w 1"/>
                <a:gd name="T1" fmla="*/ 108 h 108"/>
                <a:gd name="T2" fmla="*/ 0 w 1"/>
                <a:gd name="T3" fmla="*/ 0 h 108"/>
                <a:gd name="T4" fmla="*/ 0 60000 65536"/>
                <a:gd name="T5" fmla="*/ 0 60000 65536"/>
                <a:gd name="T6" fmla="*/ 0 w 1"/>
                <a:gd name="T7" fmla="*/ 0 h 108"/>
                <a:gd name="T8" fmla="*/ 1 w 1"/>
                <a:gd name="T9" fmla="*/ 108 h 1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08">
                  <a:moveTo>
                    <a:pt x="0" y="108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3" name="Freeform 10"/>
            <p:cNvSpPr>
              <a:spLocks/>
            </p:cNvSpPr>
            <p:nvPr/>
          </p:nvSpPr>
          <p:spPr bwMode="auto">
            <a:xfrm>
              <a:off x="4863" y="3261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381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4" name="Freeform 11"/>
            <p:cNvSpPr>
              <a:spLocks/>
            </p:cNvSpPr>
            <p:nvPr/>
          </p:nvSpPr>
          <p:spPr bwMode="auto">
            <a:xfrm>
              <a:off x="4863" y="3408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57150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b="1" smtClean="0">
                <a:solidFill>
                  <a:srgbClr val="FF9933"/>
                </a:solidFill>
                <a:latin typeface="Comic Sans MS" pitchFamily="66" charset="0"/>
              </a:rPr>
              <a:t>Россия</a:t>
            </a:r>
            <a:r>
              <a:rPr lang="ru-RU" sz="3400" b="1" smtClean="0">
                <a:solidFill>
                  <a:srgbClr val="FF9933"/>
                </a:solidFill>
              </a:rPr>
              <a:t/>
            </a:r>
            <a:br>
              <a:rPr lang="ru-RU" sz="3400" b="1" smtClean="0">
                <a:solidFill>
                  <a:srgbClr val="FF9933"/>
                </a:solidFill>
              </a:rPr>
            </a:br>
            <a:endParaRPr lang="ru-RU" sz="3400" b="1" smtClean="0">
              <a:solidFill>
                <a:srgbClr val="FF9933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200" smtClean="0">
                <a:solidFill>
                  <a:srgbClr val="FFFFCC"/>
                </a:solidFill>
              </a:rPr>
              <a:t>     Россия является крупнейшим рынком героина в Европе. Общее число лиц, употребляющих наркотики, составляет от 3 до 4 млн., треть из которых — лица, злоупотребляющие героином</a:t>
            </a:r>
          </a:p>
        </p:txBody>
      </p:sp>
      <p:pic>
        <p:nvPicPr>
          <p:cNvPr id="17412" name="Picture 4" descr="12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53100" y="2309813"/>
            <a:ext cx="1704975" cy="31527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001000" cy="12160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9933"/>
                </a:solidFill>
                <a:latin typeface="Comic Sans MS" pitchFamily="66" charset="0"/>
              </a:rPr>
              <a:t>Как с этим бороться?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200" smtClean="0">
                <a:solidFill>
                  <a:srgbClr val="FFFFCC"/>
                </a:solidFill>
              </a:rPr>
              <a:t>В мире существует много различных методов по лечению и реабилитации наркомании и алкоголизма. Много различных реабилитационных центров и наркологических клиник и больниц предлагают огромное разнообразие в сфере лечения и реабилитации от наркотиков.</a:t>
            </a:r>
            <a:r>
              <a:rPr lang="ru-RU" sz="320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ru-RU" sz="3200" smtClean="0">
              <a:solidFill>
                <a:schemeClr val="accent1"/>
              </a:solidFill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611188" y="4149725"/>
            <a:ext cx="79216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8437" name="Group 5"/>
          <p:cNvGrpSpPr>
            <a:grpSpLocks/>
          </p:cNvGrpSpPr>
          <p:nvPr/>
        </p:nvGrpSpPr>
        <p:grpSpPr bwMode="auto">
          <a:xfrm rot="15431131" flipH="1">
            <a:off x="7561263" y="4471988"/>
            <a:ext cx="215900" cy="2305050"/>
            <a:chOff x="4863" y="2949"/>
            <a:chExt cx="33" cy="474"/>
          </a:xfrm>
        </p:grpSpPr>
        <p:sp>
          <p:nvSpPr>
            <p:cNvPr id="4102" name="Freeform 6"/>
            <p:cNvSpPr>
              <a:spLocks/>
            </p:cNvSpPr>
            <p:nvPr/>
          </p:nvSpPr>
          <p:spPr bwMode="auto">
            <a:xfrm>
              <a:off x="4863" y="3072"/>
              <a:ext cx="33" cy="24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237"/>
                </a:cxn>
                <a:cxn ang="0">
                  <a:pos x="33" y="240"/>
                </a:cxn>
                <a:cxn ang="0">
                  <a:pos x="33" y="192"/>
                </a:cxn>
                <a:cxn ang="0">
                  <a:pos x="33" y="0"/>
                </a:cxn>
                <a:cxn ang="0">
                  <a:pos x="0" y="3"/>
                </a:cxn>
              </a:cxnLst>
              <a:rect l="0" t="0" r="r" b="b"/>
              <a:pathLst>
                <a:path w="33" h="240">
                  <a:moveTo>
                    <a:pt x="0" y="3"/>
                  </a:moveTo>
                  <a:lnTo>
                    <a:pt x="0" y="237"/>
                  </a:lnTo>
                  <a:lnTo>
                    <a:pt x="33" y="240"/>
                  </a:lnTo>
                  <a:lnTo>
                    <a:pt x="33" y="192"/>
                  </a:lnTo>
                  <a:lnTo>
                    <a:pt x="3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50000">
                  <a:schemeClr val="bg1"/>
                </a:gs>
                <a:gs pos="100000">
                  <a:srgbClr val="00FFFF"/>
                </a:gs>
              </a:gsLst>
              <a:lin ang="18900000" scaled="1"/>
            </a:gradFill>
            <a:ln w="3175" cmpd="sng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auto">
            <a:xfrm>
              <a:off x="4881" y="2949"/>
              <a:ext cx="1" cy="126"/>
            </a:xfrm>
            <a:custGeom>
              <a:avLst/>
              <a:gdLst>
                <a:gd name="T0" fmla="*/ 0 w 1"/>
                <a:gd name="T1" fmla="*/ 126 h 126"/>
                <a:gd name="T2" fmla="*/ 0 w 1"/>
                <a:gd name="T3" fmla="*/ 0 h 126"/>
                <a:gd name="T4" fmla="*/ 0 60000 65536"/>
                <a:gd name="T5" fmla="*/ 0 60000 65536"/>
                <a:gd name="T6" fmla="*/ 0 w 1"/>
                <a:gd name="T7" fmla="*/ 0 h 126"/>
                <a:gd name="T8" fmla="*/ 1 w 1"/>
                <a:gd name="T9" fmla="*/ 126 h 1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26">
                  <a:moveTo>
                    <a:pt x="0" y="126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auto">
            <a:xfrm>
              <a:off x="4881" y="3315"/>
              <a:ext cx="1" cy="108"/>
            </a:xfrm>
            <a:custGeom>
              <a:avLst/>
              <a:gdLst>
                <a:gd name="T0" fmla="*/ 0 w 1"/>
                <a:gd name="T1" fmla="*/ 108 h 108"/>
                <a:gd name="T2" fmla="*/ 0 w 1"/>
                <a:gd name="T3" fmla="*/ 0 h 108"/>
                <a:gd name="T4" fmla="*/ 0 60000 65536"/>
                <a:gd name="T5" fmla="*/ 0 60000 65536"/>
                <a:gd name="T6" fmla="*/ 0 w 1"/>
                <a:gd name="T7" fmla="*/ 0 h 108"/>
                <a:gd name="T8" fmla="*/ 1 w 1"/>
                <a:gd name="T9" fmla="*/ 108 h 1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08">
                  <a:moveTo>
                    <a:pt x="0" y="108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auto">
            <a:xfrm>
              <a:off x="4863" y="3261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381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auto">
            <a:xfrm>
              <a:off x="4863" y="3408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57150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Жертва героиновой зависимо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773238"/>
            <a:ext cx="6621462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Жертва героиновой зависимости</a:t>
            </a:r>
            <a:r>
              <a:rPr lang="en-US" sz="3400" smtClean="0"/>
              <a:t> </a:t>
            </a:r>
            <a:endParaRPr lang="ru-RU" sz="3400" smtClean="0"/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755650" y="6165850"/>
            <a:ext cx="1839913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69900" indent="-469900"/>
            <a:r>
              <a:rPr lang="ru-RU"/>
              <a:t>В Африке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001000" cy="1216025"/>
          </a:xfrm>
        </p:spPr>
        <p:txBody>
          <a:bodyPr/>
          <a:lstStyle/>
          <a:p>
            <a:pPr eaLnBrk="1" hangingPunct="1"/>
            <a:r>
              <a:rPr lang="ru-RU" sz="3400" smtClean="0"/>
              <a:t>Жертва героиновой зависимости</a:t>
            </a:r>
            <a:r>
              <a:rPr lang="en-US" sz="3400" smtClean="0"/>
              <a:t> </a:t>
            </a:r>
            <a:endParaRPr lang="ru-RU" sz="3400" smtClean="0"/>
          </a:p>
        </p:txBody>
      </p:sp>
      <p:pic>
        <p:nvPicPr>
          <p:cNvPr id="20483" name="Picture 4" descr="imgrus_w3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79613" y="1628775"/>
            <a:ext cx="6665912" cy="4443413"/>
          </a:xfrm>
          <a:noFill/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755650" y="6165850"/>
            <a:ext cx="2168525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69900" indent="-469900"/>
            <a:r>
              <a:rPr lang="ru-RU"/>
              <a:t>На Украине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 descr="Наркомания распространяется со скоростью лесного пожара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760913" y="188913"/>
            <a:ext cx="4383087" cy="6597650"/>
          </a:xfrm>
          <a:noFill/>
        </p:spPr>
      </p:pic>
      <p:sp>
        <p:nvSpPr>
          <p:cNvPr id="21507" name="Rectangle 8"/>
          <p:cNvSpPr>
            <a:spLocks noChangeArrowheads="1"/>
          </p:cNvSpPr>
          <p:nvPr/>
        </p:nvSpPr>
        <p:spPr bwMode="auto">
          <a:xfrm>
            <a:off x="323850" y="1628775"/>
            <a:ext cx="4392613" cy="4362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2800">
                <a:solidFill>
                  <a:schemeClr val="tx2"/>
                </a:solidFill>
              </a:rPr>
              <a:t>Наркомания </a:t>
            </a:r>
            <a:br>
              <a:rPr lang="ru-RU" sz="2800">
                <a:solidFill>
                  <a:schemeClr val="tx2"/>
                </a:solidFill>
              </a:rPr>
            </a:br>
            <a:r>
              <a:rPr lang="ru-RU" sz="2800">
                <a:solidFill>
                  <a:schemeClr val="tx2"/>
                </a:solidFill>
              </a:rPr>
              <a:t>распространяется </a:t>
            </a:r>
            <a:br>
              <a:rPr lang="ru-RU" sz="2800">
                <a:solidFill>
                  <a:schemeClr val="tx2"/>
                </a:solidFill>
              </a:rPr>
            </a:br>
            <a:r>
              <a:rPr lang="ru-RU" sz="2800">
                <a:solidFill>
                  <a:schemeClr val="tx2"/>
                </a:solidFill>
              </a:rPr>
              <a:t>со скоростью </a:t>
            </a:r>
            <a:br>
              <a:rPr lang="ru-RU" sz="2800">
                <a:solidFill>
                  <a:schemeClr val="tx2"/>
                </a:solidFill>
              </a:rPr>
            </a:br>
            <a:r>
              <a:rPr lang="ru-RU" sz="2800">
                <a:solidFill>
                  <a:schemeClr val="tx2"/>
                </a:solidFill>
              </a:rPr>
              <a:t>лесного пожара.</a:t>
            </a:r>
            <a:endParaRPr lang="ru-RU" sz="280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2800"/>
              <a:t>В Архангельске родители готовы спрятать ребенка в колонию,</a:t>
            </a:r>
            <a:br>
              <a:rPr lang="ru-RU" sz="2800"/>
            </a:br>
            <a:r>
              <a:rPr lang="ru-RU" sz="2800"/>
              <a:t>лишь бы уберечь от героинового “вируса”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рофилактика наркомании залог нашего будущег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844675"/>
            <a:ext cx="5903912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95288" y="404813"/>
            <a:ext cx="8353425" cy="1031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9900" indent="-469900"/>
            <a:r>
              <a:rPr lang="ru-RU" sz="2800"/>
              <a:t>Профилактика наркомании – </a:t>
            </a:r>
          </a:p>
          <a:p>
            <a:pPr marL="469900" indent="-469900"/>
            <a:r>
              <a:rPr lang="ru-RU" sz="2800"/>
              <a:t>                              залог нашего будущего</a:t>
            </a:r>
          </a:p>
        </p:txBody>
      </p:sp>
      <p:grpSp>
        <p:nvGrpSpPr>
          <p:cNvPr id="4100" name="Group 10"/>
          <p:cNvGrpSpPr>
            <a:grpSpLocks/>
          </p:cNvGrpSpPr>
          <p:nvPr/>
        </p:nvGrpSpPr>
        <p:grpSpPr bwMode="auto">
          <a:xfrm rot="15431131" flipH="1">
            <a:off x="7561263" y="4471988"/>
            <a:ext cx="215900" cy="2305050"/>
            <a:chOff x="4863" y="2949"/>
            <a:chExt cx="33" cy="474"/>
          </a:xfrm>
        </p:grpSpPr>
        <p:sp>
          <p:nvSpPr>
            <p:cNvPr id="58379" name="Freeform 11"/>
            <p:cNvSpPr>
              <a:spLocks/>
            </p:cNvSpPr>
            <p:nvPr/>
          </p:nvSpPr>
          <p:spPr bwMode="auto">
            <a:xfrm>
              <a:off x="4863" y="3072"/>
              <a:ext cx="33" cy="24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237"/>
                </a:cxn>
                <a:cxn ang="0">
                  <a:pos x="33" y="240"/>
                </a:cxn>
                <a:cxn ang="0">
                  <a:pos x="33" y="192"/>
                </a:cxn>
                <a:cxn ang="0">
                  <a:pos x="33" y="0"/>
                </a:cxn>
                <a:cxn ang="0">
                  <a:pos x="0" y="3"/>
                </a:cxn>
              </a:cxnLst>
              <a:rect l="0" t="0" r="r" b="b"/>
              <a:pathLst>
                <a:path w="33" h="240">
                  <a:moveTo>
                    <a:pt x="0" y="3"/>
                  </a:moveTo>
                  <a:lnTo>
                    <a:pt x="0" y="237"/>
                  </a:lnTo>
                  <a:lnTo>
                    <a:pt x="33" y="240"/>
                  </a:lnTo>
                  <a:lnTo>
                    <a:pt x="33" y="192"/>
                  </a:lnTo>
                  <a:lnTo>
                    <a:pt x="3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50000">
                  <a:schemeClr val="bg1"/>
                </a:gs>
                <a:gs pos="100000">
                  <a:srgbClr val="00FFFF"/>
                </a:gs>
              </a:gsLst>
              <a:lin ang="18900000" scaled="1"/>
            </a:gradFill>
            <a:ln w="3175" cmpd="sng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2" name="Freeform 12"/>
            <p:cNvSpPr>
              <a:spLocks/>
            </p:cNvSpPr>
            <p:nvPr/>
          </p:nvSpPr>
          <p:spPr bwMode="auto">
            <a:xfrm>
              <a:off x="4881" y="2949"/>
              <a:ext cx="1" cy="126"/>
            </a:xfrm>
            <a:custGeom>
              <a:avLst/>
              <a:gdLst>
                <a:gd name="T0" fmla="*/ 0 w 1"/>
                <a:gd name="T1" fmla="*/ 126 h 126"/>
                <a:gd name="T2" fmla="*/ 0 w 1"/>
                <a:gd name="T3" fmla="*/ 0 h 126"/>
                <a:gd name="T4" fmla="*/ 0 60000 65536"/>
                <a:gd name="T5" fmla="*/ 0 60000 65536"/>
                <a:gd name="T6" fmla="*/ 0 w 1"/>
                <a:gd name="T7" fmla="*/ 0 h 126"/>
                <a:gd name="T8" fmla="*/ 1 w 1"/>
                <a:gd name="T9" fmla="*/ 126 h 1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26">
                  <a:moveTo>
                    <a:pt x="0" y="126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Freeform 13"/>
            <p:cNvSpPr>
              <a:spLocks/>
            </p:cNvSpPr>
            <p:nvPr/>
          </p:nvSpPr>
          <p:spPr bwMode="auto">
            <a:xfrm>
              <a:off x="4881" y="3315"/>
              <a:ext cx="1" cy="108"/>
            </a:xfrm>
            <a:custGeom>
              <a:avLst/>
              <a:gdLst>
                <a:gd name="T0" fmla="*/ 0 w 1"/>
                <a:gd name="T1" fmla="*/ 108 h 108"/>
                <a:gd name="T2" fmla="*/ 0 w 1"/>
                <a:gd name="T3" fmla="*/ 0 h 108"/>
                <a:gd name="T4" fmla="*/ 0 60000 65536"/>
                <a:gd name="T5" fmla="*/ 0 60000 65536"/>
                <a:gd name="T6" fmla="*/ 0 w 1"/>
                <a:gd name="T7" fmla="*/ 0 h 108"/>
                <a:gd name="T8" fmla="*/ 1 w 1"/>
                <a:gd name="T9" fmla="*/ 108 h 1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08">
                  <a:moveTo>
                    <a:pt x="0" y="108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Freeform 14"/>
            <p:cNvSpPr>
              <a:spLocks/>
            </p:cNvSpPr>
            <p:nvPr/>
          </p:nvSpPr>
          <p:spPr bwMode="auto">
            <a:xfrm>
              <a:off x="4863" y="3261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381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Freeform 15"/>
            <p:cNvSpPr>
              <a:spLocks/>
            </p:cNvSpPr>
            <p:nvPr/>
          </p:nvSpPr>
          <p:spPr bwMode="auto">
            <a:xfrm>
              <a:off x="4863" y="3408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57150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10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831975"/>
            <a:ext cx="67087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323850" y="206375"/>
            <a:ext cx="8604250" cy="1373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2800"/>
              <a:t>Попробовав хоть раз слезы мака, будешь плакать всю жизнь.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2800"/>
              <a:t>                    Так говорят сами наркоманы.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9850" y="115888"/>
            <a:ext cx="9074150" cy="1373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2800"/>
              <a:t>Как только начинается «ломка», наркоманы как загипнотизированные выходят из своих притонов в поисках «дозы». </a:t>
            </a:r>
          </a:p>
        </p:txBody>
      </p:sp>
      <p:pic>
        <p:nvPicPr>
          <p:cNvPr id="23555" name="Picture 3" descr="imgrus_w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1773238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250825" y="188913"/>
            <a:ext cx="860425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2800"/>
              <a:t>Их не останавливают ни «дорожки» от шприцов, ни болезни…</a:t>
            </a:r>
          </a:p>
        </p:txBody>
      </p:sp>
      <p:pic>
        <p:nvPicPr>
          <p:cNvPr id="24579" name="Picture 9" descr="imgrus_w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2200" y="936625"/>
            <a:ext cx="391795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10" descr="imgrus_w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00" y="1268413"/>
            <a:ext cx="3678238" cy="551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44463" y="34925"/>
            <a:ext cx="7596187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2800"/>
              <a:t>Их не останавливают ни чудовищное истощение, ни гниющая плоть… </a:t>
            </a:r>
          </a:p>
        </p:txBody>
      </p:sp>
      <p:pic>
        <p:nvPicPr>
          <p:cNvPr id="25603" name="Picture 3" descr="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1628775"/>
            <a:ext cx="7127875" cy="474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6" name="Picture 4" descr="imgrus_w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2275" y="1628775"/>
            <a:ext cx="712946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2987675" y="1052513"/>
            <a:ext cx="6049963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ru-RU"/>
              <a:t>Так выглядят «живые» мертвецы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007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515938"/>
            <a:ext cx="8166100" cy="589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36513" y="1773238"/>
            <a:ext cx="5013326" cy="2447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b="1" i="1" smtClean="0"/>
              <a:t>"В мире нет человека, который не мог бы начать все заново."</a:t>
            </a:r>
            <a:br>
              <a:rPr lang="ru-RU" sz="2600" b="1" i="1" smtClean="0"/>
            </a:br>
            <a:r>
              <a:rPr lang="ru-RU" sz="2600" smtClean="0"/>
              <a:t>цитата</a:t>
            </a:r>
            <a:r>
              <a:rPr lang="ru-RU" sz="2600" b="1" i="1" smtClean="0"/>
              <a:t> </a:t>
            </a:r>
            <a:r>
              <a:rPr lang="ru-RU" sz="2600" smtClean="0"/>
              <a:t>Л. Рона Хаббарда, известного писателя.</a:t>
            </a:r>
          </a:p>
        </p:txBody>
      </p:sp>
      <p:pic>
        <p:nvPicPr>
          <p:cNvPr id="5123" name="Picture 4" descr="Рисунок1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03725" y="0"/>
            <a:ext cx="4740275" cy="6858000"/>
          </a:xfrm>
          <a:noFill/>
        </p:spPr>
      </p:pic>
      <p:grpSp>
        <p:nvGrpSpPr>
          <p:cNvPr id="5124" name="Group 6"/>
          <p:cNvGrpSpPr>
            <a:grpSpLocks/>
          </p:cNvGrpSpPr>
          <p:nvPr/>
        </p:nvGrpSpPr>
        <p:grpSpPr bwMode="auto">
          <a:xfrm rot="15431131" flipH="1">
            <a:off x="2879725" y="4471988"/>
            <a:ext cx="215900" cy="2305050"/>
            <a:chOff x="4863" y="2949"/>
            <a:chExt cx="33" cy="474"/>
          </a:xfrm>
        </p:grpSpPr>
        <p:sp>
          <p:nvSpPr>
            <p:cNvPr id="28679" name="Freeform 7"/>
            <p:cNvSpPr>
              <a:spLocks/>
            </p:cNvSpPr>
            <p:nvPr/>
          </p:nvSpPr>
          <p:spPr bwMode="auto">
            <a:xfrm>
              <a:off x="4863" y="3072"/>
              <a:ext cx="33" cy="24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237"/>
                </a:cxn>
                <a:cxn ang="0">
                  <a:pos x="33" y="240"/>
                </a:cxn>
                <a:cxn ang="0">
                  <a:pos x="33" y="192"/>
                </a:cxn>
                <a:cxn ang="0">
                  <a:pos x="33" y="0"/>
                </a:cxn>
                <a:cxn ang="0">
                  <a:pos x="0" y="3"/>
                </a:cxn>
              </a:cxnLst>
              <a:rect l="0" t="0" r="r" b="b"/>
              <a:pathLst>
                <a:path w="33" h="240">
                  <a:moveTo>
                    <a:pt x="0" y="3"/>
                  </a:moveTo>
                  <a:lnTo>
                    <a:pt x="0" y="237"/>
                  </a:lnTo>
                  <a:lnTo>
                    <a:pt x="33" y="240"/>
                  </a:lnTo>
                  <a:lnTo>
                    <a:pt x="33" y="192"/>
                  </a:lnTo>
                  <a:lnTo>
                    <a:pt x="3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50000">
                  <a:schemeClr val="bg1"/>
                </a:gs>
                <a:gs pos="100000">
                  <a:srgbClr val="00FFFF"/>
                </a:gs>
              </a:gsLst>
              <a:lin ang="18900000" scaled="1"/>
            </a:gradFill>
            <a:ln w="3175" cmpd="sng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6" name="Freeform 8"/>
            <p:cNvSpPr>
              <a:spLocks/>
            </p:cNvSpPr>
            <p:nvPr/>
          </p:nvSpPr>
          <p:spPr bwMode="auto">
            <a:xfrm>
              <a:off x="4881" y="2949"/>
              <a:ext cx="1" cy="126"/>
            </a:xfrm>
            <a:custGeom>
              <a:avLst/>
              <a:gdLst>
                <a:gd name="T0" fmla="*/ 0 w 1"/>
                <a:gd name="T1" fmla="*/ 126 h 126"/>
                <a:gd name="T2" fmla="*/ 0 w 1"/>
                <a:gd name="T3" fmla="*/ 0 h 126"/>
                <a:gd name="T4" fmla="*/ 0 60000 65536"/>
                <a:gd name="T5" fmla="*/ 0 60000 65536"/>
                <a:gd name="T6" fmla="*/ 0 w 1"/>
                <a:gd name="T7" fmla="*/ 0 h 126"/>
                <a:gd name="T8" fmla="*/ 1 w 1"/>
                <a:gd name="T9" fmla="*/ 126 h 1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26">
                  <a:moveTo>
                    <a:pt x="0" y="126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Freeform 9"/>
            <p:cNvSpPr>
              <a:spLocks/>
            </p:cNvSpPr>
            <p:nvPr/>
          </p:nvSpPr>
          <p:spPr bwMode="auto">
            <a:xfrm>
              <a:off x="4881" y="3315"/>
              <a:ext cx="1" cy="108"/>
            </a:xfrm>
            <a:custGeom>
              <a:avLst/>
              <a:gdLst>
                <a:gd name="T0" fmla="*/ 0 w 1"/>
                <a:gd name="T1" fmla="*/ 108 h 108"/>
                <a:gd name="T2" fmla="*/ 0 w 1"/>
                <a:gd name="T3" fmla="*/ 0 h 108"/>
                <a:gd name="T4" fmla="*/ 0 60000 65536"/>
                <a:gd name="T5" fmla="*/ 0 60000 65536"/>
                <a:gd name="T6" fmla="*/ 0 w 1"/>
                <a:gd name="T7" fmla="*/ 0 h 108"/>
                <a:gd name="T8" fmla="*/ 1 w 1"/>
                <a:gd name="T9" fmla="*/ 108 h 1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08">
                  <a:moveTo>
                    <a:pt x="0" y="108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Freeform 10"/>
            <p:cNvSpPr>
              <a:spLocks/>
            </p:cNvSpPr>
            <p:nvPr/>
          </p:nvSpPr>
          <p:spPr bwMode="auto">
            <a:xfrm>
              <a:off x="4863" y="3261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381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9" name="Freeform 11"/>
            <p:cNvSpPr>
              <a:spLocks/>
            </p:cNvSpPr>
            <p:nvPr/>
          </p:nvSpPr>
          <p:spPr bwMode="auto">
            <a:xfrm>
              <a:off x="4863" y="3408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57150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От прикола до наркотической ломки - один шаг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419475" y="1844675"/>
            <a:ext cx="5292725" cy="4129088"/>
          </a:xfrm>
          <a:noFill/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60350"/>
            <a:ext cx="8353425" cy="1223963"/>
          </a:xfrm>
        </p:spPr>
        <p:txBody>
          <a:bodyPr/>
          <a:lstStyle/>
          <a:p>
            <a:pPr eaLnBrk="1" hangingPunct="1"/>
            <a:r>
              <a:rPr lang="ru-RU" sz="3400" smtClean="0"/>
              <a:t>От прикола до наркотической ломки один шаг</a:t>
            </a:r>
          </a:p>
        </p:txBody>
      </p:sp>
      <p:sp>
        <p:nvSpPr>
          <p:cNvPr id="43015" name="Freeform 7"/>
          <p:cNvSpPr>
            <a:spLocks/>
          </p:cNvSpPr>
          <p:nvPr/>
        </p:nvSpPr>
        <p:spPr bwMode="auto">
          <a:xfrm>
            <a:off x="468313" y="1700213"/>
            <a:ext cx="3022600" cy="4583112"/>
          </a:xfrm>
          <a:custGeom>
            <a:avLst/>
            <a:gdLst/>
            <a:ahLst/>
            <a:cxnLst>
              <a:cxn ang="0">
                <a:pos x="574" y="2827"/>
              </a:cxn>
              <a:cxn ang="0">
                <a:pos x="1345" y="2827"/>
              </a:cxn>
              <a:cxn ang="0">
                <a:pos x="1708" y="2464"/>
              </a:cxn>
              <a:cxn ang="0">
                <a:pos x="1889" y="1557"/>
              </a:cxn>
              <a:cxn ang="0">
                <a:pos x="1617" y="967"/>
              </a:cxn>
              <a:cxn ang="0">
                <a:pos x="1254" y="741"/>
              </a:cxn>
              <a:cxn ang="0">
                <a:pos x="1209" y="695"/>
              </a:cxn>
              <a:cxn ang="0">
                <a:pos x="1300" y="605"/>
              </a:cxn>
              <a:cxn ang="0">
                <a:pos x="1345" y="423"/>
              </a:cxn>
              <a:cxn ang="0">
                <a:pos x="1526" y="60"/>
              </a:cxn>
              <a:cxn ang="0">
                <a:pos x="1436" y="60"/>
              </a:cxn>
              <a:cxn ang="0">
                <a:pos x="1254" y="151"/>
              </a:cxn>
              <a:cxn ang="0">
                <a:pos x="1164" y="106"/>
              </a:cxn>
              <a:cxn ang="0">
                <a:pos x="1028" y="106"/>
              </a:cxn>
              <a:cxn ang="0">
                <a:pos x="891" y="196"/>
              </a:cxn>
              <a:cxn ang="0">
                <a:pos x="710" y="106"/>
              </a:cxn>
              <a:cxn ang="0">
                <a:pos x="619" y="106"/>
              </a:cxn>
              <a:cxn ang="0">
                <a:pos x="665" y="151"/>
              </a:cxn>
              <a:cxn ang="0">
                <a:pos x="755" y="242"/>
              </a:cxn>
              <a:cxn ang="0">
                <a:pos x="846" y="378"/>
              </a:cxn>
              <a:cxn ang="0">
                <a:pos x="891" y="559"/>
              </a:cxn>
              <a:cxn ang="0">
                <a:pos x="982" y="695"/>
              </a:cxn>
              <a:cxn ang="0">
                <a:pos x="891" y="695"/>
              </a:cxn>
              <a:cxn ang="0">
                <a:pos x="665" y="695"/>
              </a:cxn>
              <a:cxn ang="0">
                <a:pos x="483" y="786"/>
              </a:cxn>
              <a:cxn ang="0">
                <a:pos x="302" y="922"/>
              </a:cxn>
              <a:cxn ang="0">
                <a:pos x="30" y="1421"/>
              </a:cxn>
              <a:cxn ang="0">
                <a:pos x="120" y="1875"/>
              </a:cxn>
              <a:cxn ang="0">
                <a:pos x="75" y="2283"/>
              </a:cxn>
              <a:cxn ang="0">
                <a:pos x="120" y="2646"/>
              </a:cxn>
              <a:cxn ang="0">
                <a:pos x="574" y="2827"/>
              </a:cxn>
            </a:cxnLst>
            <a:rect l="0" t="0" r="r" b="b"/>
            <a:pathLst>
              <a:path w="1904" h="2887">
                <a:moveTo>
                  <a:pt x="574" y="2827"/>
                </a:moveTo>
                <a:cubicBezTo>
                  <a:pt x="778" y="2857"/>
                  <a:pt x="1156" y="2887"/>
                  <a:pt x="1345" y="2827"/>
                </a:cubicBezTo>
                <a:cubicBezTo>
                  <a:pt x="1534" y="2767"/>
                  <a:pt x="1617" y="2676"/>
                  <a:pt x="1708" y="2464"/>
                </a:cubicBezTo>
                <a:cubicBezTo>
                  <a:pt x="1799" y="2252"/>
                  <a:pt x="1904" y="1807"/>
                  <a:pt x="1889" y="1557"/>
                </a:cubicBezTo>
                <a:cubicBezTo>
                  <a:pt x="1874" y="1307"/>
                  <a:pt x="1723" y="1103"/>
                  <a:pt x="1617" y="967"/>
                </a:cubicBezTo>
                <a:cubicBezTo>
                  <a:pt x="1511" y="831"/>
                  <a:pt x="1322" y="786"/>
                  <a:pt x="1254" y="741"/>
                </a:cubicBezTo>
                <a:cubicBezTo>
                  <a:pt x="1186" y="696"/>
                  <a:pt x="1201" y="718"/>
                  <a:pt x="1209" y="695"/>
                </a:cubicBezTo>
                <a:cubicBezTo>
                  <a:pt x="1217" y="672"/>
                  <a:pt x="1277" y="650"/>
                  <a:pt x="1300" y="605"/>
                </a:cubicBezTo>
                <a:cubicBezTo>
                  <a:pt x="1323" y="560"/>
                  <a:pt x="1307" y="514"/>
                  <a:pt x="1345" y="423"/>
                </a:cubicBezTo>
                <a:cubicBezTo>
                  <a:pt x="1383" y="332"/>
                  <a:pt x="1511" y="120"/>
                  <a:pt x="1526" y="60"/>
                </a:cubicBezTo>
                <a:cubicBezTo>
                  <a:pt x="1541" y="0"/>
                  <a:pt x="1481" y="45"/>
                  <a:pt x="1436" y="60"/>
                </a:cubicBezTo>
                <a:cubicBezTo>
                  <a:pt x="1391" y="75"/>
                  <a:pt x="1299" y="143"/>
                  <a:pt x="1254" y="151"/>
                </a:cubicBezTo>
                <a:cubicBezTo>
                  <a:pt x="1209" y="159"/>
                  <a:pt x="1202" y="113"/>
                  <a:pt x="1164" y="106"/>
                </a:cubicBezTo>
                <a:cubicBezTo>
                  <a:pt x="1126" y="99"/>
                  <a:pt x="1073" y="91"/>
                  <a:pt x="1028" y="106"/>
                </a:cubicBezTo>
                <a:cubicBezTo>
                  <a:pt x="983" y="121"/>
                  <a:pt x="944" y="196"/>
                  <a:pt x="891" y="196"/>
                </a:cubicBezTo>
                <a:cubicBezTo>
                  <a:pt x="838" y="196"/>
                  <a:pt x="755" y="121"/>
                  <a:pt x="710" y="106"/>
                </a:cubicBezTo>
                <a:cubicBezTo>
                  <a:pt x="665" y="91"/>
                  <a:pt x="626" y="99"/>
                  <a:pt x="619" y="106"/>
                </a:cubicBezTo>
                <a:cubicBezTo>
                  <a:pt x="612" y="113"/>
                  <a:pt x="642" y="128"/>
                  <a:pt x="665" y="151"/>
                </a:cubicBezTo>
                <a:cubicBezTo>
                  <a:pt x="688" y="174"/>
                  <a:pt x="725" y="204"/>
                  <a:pt x="755" y="242"/>
                </a:cubicBezTo>
                <a:cubicBezTo>
                  <a:pt x="785" y="280"/>
                  <a:pt x="823" y="325"/>
                  <a:pt x="846" y="378"/>
                </a:cubicBezTo>
                <a:cubicBezTo>
                  <a:pt x="869" y="431"/>
                  <a:pt x="868" y="506"/>
                  <a:pt x="891" y="559"/>
                </a:cubicBezTo>
                <a:cubicBezTo>
                  <a:pt x="914" y="612"/>
                  <a:pt x="982" y="672"/>
                  <a:pt x="982" y="695"/>
                </a:cubicBezTo>
                <a:cubicBezTo>
                  <a:pt x="982" y="718"/>
                  <a:pt x="944" y="695"/>
                  <a:pt x="891" y="695"/>
                </a:cubicBezTo>
                <a:cubicBezTo>
                  <a:pt x="838" y="695"/>
                  <a:pt x="733" y="680"/>
                  <a:pt x="665" y="695"/>
                </a:cubicBezTo>
                <a:cubicBezTo>
                  <a:pt x="597" y="710"/>
                  <a:pt x="543" y="748"/>
                  <a:pt x="483" y="786"/>
                </a:cubicBezTo>
                <a:cubicBezTo>
                  <a:pt x="423" y="824"/>
                  <a:pt x="377" y="816"/>
                  <a:pt x="302" y="922"/>
                </a:cubicBezTo>
                <a:cubicBezTo>
                  <a:pt x="227" y="1028"/>
                  <a:pt x="60" y="1262"/>
                  <a:pt x="30" y="1421"/>
                </a:cubicBezTo>
                <a:cubicBezTo>
                  <a:pt x="0" y="1580"/>
                  <a:pt x="113" y="1731"/>
                  <a:pt x="120" y="1875"/>
                </a:cubicBezTo>
                <a:cubicBezTo>
                  <a:pt x="127" y="2019"/>
                  <a:pt x="75" y="2155"/>
                  <a:pt x="75" y="2283"/>
                </a:cubicBezTo>
                <a:cubicBezTo>
                  <a:pt x="75" y="2411"/>
                  <a:pt x="37" y="2555"/>
                  <a:pt x="120" y="2646"/>
                </a:cubicBezTo>
                <a:cubicBezTo>
                  <a:pt x="203" y="2737"/>
                  <a:pt x="370" y="2797"/>
                  <a:pt x="574" y="2827"/>
                </a:cubicBez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prstDash val="solid"/>
            <a:round/>
            <a:headEnd/>
            <a:tailEnd/>
          </a:ln>
          <a:effectLst>
            <a:outerShdw dist="52363" dir="842175" algn="ctr" rotWithShape="0">
              <a:srgbClr val="FFFF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6149" name="Group 15"/>
          <p:cNvGrpSpPr>
            <a:grpSpLocks/>
          </p:cNvGrpSpPr>
          <p:nvPr/>
        </p:nvGrpSpPr>
        <p:grpSpPr bwMode="auto">
          <a:xfrm rot="15431131" flipH="1">
            <a:off x="2375693" y="5193507"/>
            <a:ext cx="144463" cy="1511300"/>
            <a:chOff x="4863" y="2949"/>
            <a:chExt cx="33" cy="474"/>
          </a:xfrm>
        </p:grpSpPr>
        <p:sp>
          <p:nvSpPr>
            <p:cNvPr id="43024" name="Freeform 16"/>
            <p:cNvSpPr>
              <a:spLocks/>
            </p:cNvSpPr>
            <p:nvPr/>
          </p:nvSpPr>
          <p:spPr bwMode="auto">
            <a:xfrm>
              <a:off x="4863" y="3072"/>
              <a:ext cx="33" cy="24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237"/>
                </a:cxn>
                <a:cxn ang="0">
                  <a:pos x="33" y="240"/>
                </a:cxn>
                <a:cxn ang="0">
                  <a:pos x="33" y="192"/>
                </a:cxn>
                <a:cxn ang="0">
                  <a:pos x="33" y="0"/>
                </a:cxn>
                <a:cxn ang="0">
                  <a:pos x="0" y="3"/>
                </a:cxn>
              </a:cxnLst>
              <a:rect l="0" t="0" r="r" b="b"/>
              <a:pathLst>
                <a:path w="33" h="240">
                  <a:moveTo>
                    <a:pt x="0" y="3"/>
                  </a:moveTo>
                  <a:lnTo>
                    <a:pt x="0" y="237"/>
                  </a:lnTo>
                  <a:lnTo>
                    <a:pt x="33" y="240"/>
                  </a:lnTo>
                  <a:lnTo>
                    <a:pt x="33" y="192"/>
                  </a:lnTo>
                  <a:lnTo>
                    <a:pt x="3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50000">
                  <a:schemeClr val="bg1"/>
                </a:gs>
                <a:gs pos="100000">
                  <a:srgbClr val="00FFFF"/>
                </a:gs>
              </a:gsLst>
              <a:lin ang="18900000" scaled="1"/>
            </a:gradFill>
            <a:ln w="3175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07" name="Freeform 17"/>
            <p:cNvSpPr>
              <a:spLocks/>
            </p:cNvSpPr>
            <p:nvPr/>
          </p:nvSpPr>
          <p:spPr bwMode="auto">
            <a:xfrm>
              <a:off x="4881" y="2949"/>
              <a:ext cx="1" cy="126"/>
            </a:xfrm>
            <a:custGeom>
              <a:avLst/>
              <a:gdLst>
                <a:gd name="T0" fmla="*/ 0 w 1"/>
                <a:gd name="T1" fmla="*/ 126 h 126"/>
                <a:gd name="T2" fmla="*/ 0 w 1"/>
                <a:gd name="T3" fmla="*/ 0 h 126"/>
                <a:gd name="T4" fmla="*/ 0 60000 65536"/>
                <a:gd name="T5" fmla="*/ 0 60000 65536"/>
                <a:gd name="T6" fmla="*/ 0 w 1"/>
                <a:gd name="T7" fmla="*/ 0 h 126"/>
                <a:gd name="T8" fmla="*/ 1 w 1"/>
                <a:gd name="T9" fmla="*/ 126 h 1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26">
                  <a:moveTo>
                    <a:pt x="0" y="126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08" name="Freeform 18"/>
            <p:cNvSpPr>
              <a:spLocks/>
            </p:cNvSpPr>
            <p:nvPr/>
          </p:nvSpPr>
          <p:spPr bwMode="auto">
            <a:xfrm>
              <a:off x="4881" y="3315"/>
              <a:ext cx="1" cy="108"/>
            </a:xfrm>
            <a:custGeom>
              <a:avLst/>
              <a:gdLst>
                <a:gd name="T0" fmla="*/ 0 w 1"/>
                <a:gd name="T1" fmla="*/ 108 h 108"/>
                <a:gd name="T2" fmla="*/ 0 w 1"/>
                <a:gd name="T3" fmla="*/ 0 h 108"/>
                <a:gd name="T4" fmla="*/ 0 60000 65536"/>
                <a:gd name="T5" fmla="*/ 0 60000 65536"/>
                <a:gd name="T6" fmla="*/ 0 w 1"/>
                <a:gd name="T7" fmla="*/ 0 h 108"/>
                <a:gd name="T8" fmla="*/ 1 w 1"/>
                <a:gd name="T9" fmla="*/ 108 h 1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08">
                  <a:moveTo>
                    <a:pt x="0" y="108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09" name="Freeform 19"/>
            <p:cNvSpPr>
              <a:spLocks/>
            </p:cNvSpPr>
            <p:nvPr/>
          </p:nvSpPr>
          <p:spPr bwMode="auto">
            <a:xfrm>
              <a:off x="4863" y="3261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10" name="Freeform 20"/>
            <p:cNvSpPr>
              <a:spLocks/>
            </p:cNvSpPr>
            <p:nvPr/>
          </p:nvSpPr>
          <p:spPr bwMode="auto">
            <a:xfrm>
              <a:off x="4863" y="3408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50" name="Group 21"/>
          <p:cNvGrpSpPr>
            <a:grpSpLocks/>
          </p:cNvGrpSpPr>
          <p:nvPr/>
        </p:nvGrpSpPr>
        <p:grpSpPr bwMode="auto">
          <a:xfrm rot="6931986" flipH="1">
            <a:off x="1223168" y="5050632"/>
            <a:ext cx="144463" cy="1511300"/>
            <a:chOff x="4863" y="2949"/>
            <a:chExt cx="33" cy="474"/>
          </a:xfrm>
        </p:grpSpPr>
        <p:sp>
          <p:nvSpPr>
            <p:cNvPr id="43030" name="Freeform 22"/>
            <p:cNvSpPr>
              <a:spLocks/>
            </p:cNvSpPr>
            <p:nvPr/>
          </p:nvSpPr>
          <p:spPr bwMode="auto">
            <a:xfrm>
              <a:off x="4863" y="3072"/>
              <a:ext cx="33" cy="24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237"/>
                </a:cxn>
                <a:cxn ang="0">
                  <a:pos x="33" y="240"/>
                </a:cxn>
                <a:cxn ang="0">
                  <a:pos x="33" y="192"/>
                </a:cxn>
                <a:cxn ang="0">
                  <a:pos x="33" y="0"/>
                </a:cxn>
                <a:cxn ang="0">
                  <a:pos x="0" y="3"/>
                </a:cxn>
              </a:cxnLst>
              <a:rect l="0" t="0" r="r" b="b"/>
              <a:pathLst>
                <a:path w="33" h="240">
                  <a:moveTo>
                    <a:pt x="0" y="3"/>
                  </a:moveTo>
                  <a:lnTo>
                    <a:pt x="0" y="237"/>
                  </a:lnTo>
                  <a:lnTo>
                    <a:pt x="33" y="240"/>
                  </a:lnTo>
                  <a:lnTo>
                    <a:pt x="33" y="192"/>
                  </a:lnTo>
                  <a:lnTo>
                    <a:pt x="3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50000">
                  <a:schemeClr val="bg1"/>
                </a:gs>
                <a:gs pos="100000">
                  <a:srgbClr val="00FFFF"/>
                </a:gs>
              </a:gsLst>
              <a:lin ang="18900000" scaled="1"/>
            </a:gradFill>
            <a:ln w="3175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02" name="Freeform 23"/>
            <p:cNvSpPr>
              <a:spLocks/>
            </p:cNvSpPr>
            <p:nvPr/>
          </p:nvSpPr>
          <p:spPr bwMode="auto">
            <a:xfrm>
              <a:off x="4881" y="2949"/>
              <a:ext cx="1" cy="126"/>
            </a:xfrm>
            <a:custGeom>
              <a:avLst/>
              <a:gdLst>
                <a:gd name="T0" fmla="*/ 0 w 1"/>
                <a:gd name="T1" fmla="*/ 126 h 126"/>
                <a:gd name="T2" fmla="*/ 0 w 1"/>
                <a:gd name="T3" fmla="*/ 0 h 126"/>
                <a:gd name="T4" fmla="*/ 0 60000 65536"/>
                <a:gd name="T5" fmla="*/ 0 60000 65536"/>
                <a:gd name="T6" fmla="*/ 0 w 1"/>
                <a:gd name="T7" fmla="*/ 0 h 126"/>
                <a:gd name="T8" fmla="*/ 1 w 1"/>
                <a:gd name="T9" fmla="*/ 126 h 1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26">
                  <a:moveTo>
                    <a:pt x="0" y="126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03" name="Freeform 24"/>
            <p:cNvSpPr>
              <a:spLocks/>
            </p:cNvSpPr>
            <p:nvPr/>
          </p:nvSpPr>
          <p:spPr bwMode="auto">
            <a:xfrm>
              <a:off x="4881" y="3315"/>
              <a:ext cx="1" cy="108"/>
            </a:xfrm>
            <a:custGeom>
              <a:avLst/>
              <a:gdLst>
                <a:gd name="T0" fmla="*/ 0 w 1"/>
                <a:gd name="T1" fmla="*/ 108 h 108"/>
                <a:gd name="T2" fmla="*/ 0 w 1"/>
                <a:gd name="T3" fmla="*/ 0 h 108"/>
                <a:gd name="T4" fmla="*/ 0 60000 65536"/>
                <a:gd name="T5" fmla="*/ 0 60000 65536"/>
                <a:gd name="T6" fmla="*/ 0 w 1"/>
                <a:gd name="T7" fmla="*/ 0 h 108"/>
                <a:gd name="T8" fmla="*/ 1 w 1"/>
                <a:gd name="T9" fmla="*/ 108 h 1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08">
                  <a:moveTo>
                    <a:pt x="0" y="108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04" name="Freeform 25"/>
            <p:cNvSpPr>
              <a:spLocks/>
            </p:cNvSpPr>
            <p:nvPr/>
          </p:nvSpPr>
          <p:spPr bwMode="auto">
            <a:xfrm>
              <a:off x="4863" y="3261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05" name="Freeform 26"/>
            <p:cNvSpPr>
              <a:spLocks/>
            </p:cNvSpPr>
            <p:nvPr/>
          </p:nvSpPr>
          <p:spPr bwMode="auto">
            <a:xfrm>
              <a:off x="4863" y="3408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403350" y="3500438"/>
            <a:ext cx="1268413" cy="1920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69900" indent="-469900">
              <a:defRPr/>
            </a:pPr>
            <a:r>
              <a:rPr lang="en-US" sz="1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$</a:t>
            </a:r>
            <a:endParaRPr lang="ru-RU" sz="120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6152" name="Group 38"/>
          <p:cNvGrpSpPr>
            <a:grpSpLocks/>
          </p:cNvGrpSpPr>
          <p:nvPr/>
        </p:nvGrpSpPr>
        <p:grpSpPr bwMode="auto">
          <a:xfrm>
            <a:off x="323850" y="6165850"/>
            <a:ext cx="719138" cy="288925"/>
            <a:chOff x="2064" y="3838"/>
            <a:chExt cx="453" cy="182"/>
          </a:xfrm>
        </p:grpSpPr>
        <p:sp>
          <p:nvSpPr>
            <p:cNvPr id="6897" name="Oval 34"/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6898" name="Group 37"/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6899" name="Freeform 35"/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2"/>
                  <a:gd name="T34" fmla="*/ 0 h 779"/>
                  <a:gd name="T35" fmla="*/ 522 w 522"/>
                  <a:gd name="T36" fmla="*/ 779 h 7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00" name="Line 36"/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153" name="Group 39"/>
          <p:cNvGrpSpPr>
            <a:grpSpLocks/>
          </p:cNvGrpSpPr>
          <p:nvPr/>
        </p:nvGrpSpPr>
        <p:grpSpPr bwMode="auto">
          <a:xfrm>
            <a:off x="1187450" y="6569075"/>
            <a:ext cx="719138" cy="288925"/>
            <a:chOff x="2064" y="3838"/>
            <a:chExt cx="453" cy="182"/>
          </a:xfrm>
        </p:grpSpPr>
        <p:sp>
          <p:nvSpPr>
            <p:cNvPr id="6893" name="Oval 40"/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6894" name="Group 41"/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6895" name="Freeform 42"/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2"/>
                  <a:gd name="T34" fmla="*/ 0 h 779"/>
                  <a:gd name="T35" fmla="*/ 522 w 522"/>
                  <a:gd name="T36" fmla="*/ 779 h 7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96" name="Line 43"/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154" name="Group 74"/>
          <p:cNvGrpSpPr>
            <a:grpSpLocks/>
          </p:cNvGrpSpPr>
          <p:nvPr/>
        </p:nvGrpSpPr>
        <p:grpSpPr bwMode="auto">
          <a:xfrm>
            <a:off x="2987675" y="6308725"/>
            <a:ext cx="719138" cy="288925"/>
            <a:chOff x="2064" y="3838"/>
            <a:chExt cx="453" cy="182"/>
          </a:xfrm>
        </p:grpSpPr>
        <p:sp>
          <p:nvSpPr>
            <p:cNvPr id="6889" name="Oval 75"/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6890" name="Group 76"/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6891" name="Freeform 77"/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2"/>
                  <a:gd name="T34" fmla="*/ 0 h 779"/>
                  <a:gd name="T35" fmla="*/ 522 w 522"/>
                  <a:gd name="T36" fmla="*/ 779 h 7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92" name="Line 78"/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0" name="Group 84"/>
          <p:cNvGrpSpPr>
            <a:grpSpLocks/>
          </p:cNvGrpSpPr>
          <p:nvPr/>
        </p:nvGrpSpPr>
        <p:grpSpPr bwMode="auto">
          <a:xfrm>
            <a:off x="323850" y="6092825"/>
            <a:ext cx="719138" cy="288925"/>
            <a:chOff x="2064" y="3838"/>
            <a:chExt cx="453" cy="182"/>
          </a:xfrm>
        </p:grpSpPr>
        <p:sp>
          <p:nvSpPr>
            <p:cNvPr id="6885" name="Oval 85"/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6886" name="Group 86"/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6887" name="Freeform 87"/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2"/>
                  <a:gd name="T34" fmla="*/ 0 h 779"/>
                  <a:gd name="T35" fmla="*/ 522 w 522"/>
                  <a:gd name="T36" fmla="*/ 779 h 7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88" name="Line 88"/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2" name="Group 89"/>
          <p:cNvGrpSpPr>
            <a:grpSpLocks/>
          </p:cNvGrpSpPr>
          <p:nvPr/>
        </p:nvGrpSpPr>
        <p:grpSpPr bwMode="auto">
          <a:xfrm>
            <a:off x="323850" y="6021388"/>
            <a:ext cx="719138" cy="288925"/>
            <a:chOff x="2064" y="3838"/>
            <a:chExt cx="453" cy="182"/>
          </a:xfrm>
        </p:grpSpPr>
        <p:sp>
          <p:nvSpPr>
            <p:cNvPr id="6881" name="Oval 90"/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6882" name="Group 91"/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6883" name="Freeform 92"/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2"/>
                  <a:gd name="T34" fmla="*/ 0 h 779"/>
                  <a:gd name="T35" fmla="*/ 522 w 522"/>
                  <a:gd name="T36" fmla="*/ 779 h 7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84" name="Line 93"/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4" name="Group 94"/>
          <p:cNvGrpSpPr>
            <a:grpSpLocks/>
          </p:cNvGrpSpPr>
          <p:nvPr/>
        </p:nvGrpSpPr>
        <p:grpSpPr bwMode="auto">
          <a:xfrm>
            <a:off x="323850" y="5949950"/>
            <a:ext cx="719138" cy="288925"/>
            <a:chOff x="2064" y="3838"/>
            <a:chExt cx="453" cy="182"/>
          </a:xfrm>
        </p:grpSpPr>
        <p:sp>
          <p:nvSpPr>
            <p:cNvPr id="6877" name="Oval 95"/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6878" name="Group 96"/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6879" name="Freeform 97"/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2"/>
                  <a:gd name="T34" fmla="*/ 0 h 779"/>
                  <a:gd name="T35" fmla="*/ 522 w 522"/>
                  <a:gd name="T36" fmla="*/ 779 h 7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80" name="Line 98"/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6" name="Group 99"/>
          <p:cNvGrpSpPr>
            <a:grpSpLocks/>
          </p:cNvGrpSpPr>
          <p:nvPr/>
        </p:nvGrpSpPr>
        <p:grpSpPr bwMode="auto">
          <a:xfrm>
            <a:off x="323850" y="5876925"/>
            <a:ext cx="719138" cy="288925"/>
            <a:chOff x="2064" y="3838"/>
            <a:chExt cx="453" cy="182"/>
          </a:xfrm>
        </p:grpSpPr>
        <p:sp>
          <p:nvSpPr>
            <p:cNvPr id="6873" name="Oval 100"/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6874" name="Group 101"/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6875" name="Freeform 102"/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2"/>
                  <a:gd name="T34" fmla="*/ 0 h 779"/>
                  <a:gd name="T35" fmla="*/ 522 w 522"/>
                  <a:gd name="T36" fmla="*/ 779 h 7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76" name="Line 103"/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8" name="Group 104"/>
          <p:cNvGrpSpPr>
            <a:grpSpLocks/>
          </p:cNvGrpSpPr>
          <p:nvPr/>
        </p:nvGrpSpPr>
        <p:grpSpPr bwMode="auto">
          <a:xfrm>
            <a:off x="323850" y="5805488"/>
            <a:ext cx="719138" cy="288925"/>
            <a:chOff x="2064" y="3838"/>
            <a:chExt cx="453" cy="182"/>
          </a:xfrm>
        </p:grpSpPr>
        <p:sp>
          <p:nvSpPr>
            <p:cNvPr id="6869" name="Oval 105"/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6870" name="Group 106"/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6871" name="Freeform 107"/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2"/>
                  <a:gd name="T34" fmla="*/ 0 h 779"/>
                  <a:gd name="T35" fmla="*/ 522 w 522"/>
                  <a:gd name="T36" fmla="*/ 779 h 7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72" name="Line 108"/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0" name="Group 109"/>
          <p:cNvGrpSpPr>
            <a:grpSpLocks/>
          </p:cNvGrpSpPr>
          <p:nvPr/>
        </p:nvGrpSpPr>
        <p:grpSpPr bwMode="auto">
          <a:xfrm>
            <a:off x="323850" y="5732463"/>
            <a:ext cx="719138" cy="288925"/>
            <a:chOff x="2064" y="3838"/>
            <a:chExt cx="453" cy="182"/>
          </a:xfrm>
        </p:grpSpPr>
        <p:sp>
          <p:nvSpPr>
            <p:cNvPr id="6865" name="Oval 110"/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6866" name="Group 111"/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6867" name="Freeform 112"/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2"/>
                  <a:gd name="T34" fmla="*/ 0 h 779"/>
                  <a:gd name="T35" fmla="*/ 522 w 522"/>
                  <a:gd name="T36" fmla="*/ 779 h 7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8" name="Line 113"/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2" name="Group 114"/>
          <p:cNvGrpSpPr>
            <a:grpSpLocks/>
          </p:cNvGrpSpPr>
          <p:nvPr/>
        </p:nvGrpSpPr>
        <p:grpSpPr bwMode="auto">
          <a:xfrm>
            <a:off x="323850" y="5661025"/>
            <a:ext cx="719138" cy="288925"/>
            <a:chOff x="2064" y="3838"/>
            <a:chExt cx="453" cy="182"/>
          </a:xfrm>
        </p:grpSpPr>
        <p:sp>
          <p:nvSpPr>
            <p:cNvPr id="6861" name="Oval 115"/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6862" name="Group 116"/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6863" name="Freeform 117"/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2"/>
                  <a:gd name="T34" fmla="*/ 0 h 779"/>
                  <a:gd name="T35" fmla="*/ 522 w 522"/>
                  <a:gd name="T36" fmla="*/ 779 h 7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4" name="Line 118"/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4" name="Group 119"/>
          <p:cNvGrpSpPr>
            <a:grpSpLocks/>
          </p:cNvGrpSpPr>
          <p:nvPr/>
        </p:nvGrpSpPr>
        <p:grpSpPr bwMode="auto">
          <a:xfrm>
            <a:off x="323850" y="5589588"/>
            <a:ext cx="719138" cy="288925"/>
            <a:chOff x="2064" y="3838"/>
            <a:chExt cx="453" cy="182"/>
          </a:xfrm>
        </p:grpSpPr>
        <p:sp>
          <p:nvSpPr>
            <p:cNvPr id="6857" name="Oval 120"/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6858" name="Group 121"/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6859" name="Freeform 122"/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2"/>
                  <a:gd name="T34" fmla="*/ 0 h 779"/>
                  <a:gd name="T35" fmla="*/ 522 w 522"/>
                  <a:gd name="T36" fmla="*/ 779 h 7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0" name="Line 123"/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6" name="Group 124"/>
          <p:cNvGrpSpPr>
            <a:grpSpLocks/>
          </p:cNvGrpSpPr>
          <p:nvPr/>
        </p:nvGrpSpPr>
        <p:grpSpPr bwMode="auto">
          <a:xfrm>
            <a:off x="323850" y="5516563"/>
            <a:ext cx="719138" cy="288925"/>
            <a:chOff x="2064" y="3838"/>
            <a:chExt cx="453" cy="182"/>
          </a:xfrm>
        </p:grpSpPr>
        <p:sp>
          <p:nvSpPr>
            <p:cNvPr id="6853" name="Oval 125"/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6854" name="Group 126"/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6855" name="Freeform 127"/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2"/>
                  <a:gd name="T34" fmla="*/ 0 h 779"/>
                  <a:gd name="T35" fmla="*/ 522 w 522"/>
                  <a:gd name="T36" fmla="*/ 779 h 7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56" name="Line 128"/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8" name="Group 129"/>
          <p:cNvGrpSpPr>
            <a:grpSpLocks/>
          </p:cNvGrpSpPr>
          <p:nvPr/>
        </p:nvGrpSpPr>
        <p:grpSpPr bwMode="auto">
          <a:xfrm>
            <a:off x="323850" y="5445125"/>
            <a:ext cx="719138" cy="288925"/>
            <a:chOff x="2064" y="3838"/>
            <a:chExt cx="453" cy="182"/>
          </a:xfrm>
        </p:grpSpPr>
        <p:sp>
          <p:nvSpPr>
            <p:cNvPr id="6849" name="Oval 130"/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6850" name="Group 131"/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6851" name="Freeform 132"/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2"/>
                  <a:gd name="T34" fmla="*/ 0 h 779"/>
                  <a:gd name="T35" fmla="*/ 522 w 522"/>
                  <a:gd name="T36" fmla="*/ 779 h 7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52" name="Line 133"/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0" name="Group 134"/>
          <p:cNvGrpSpPr>
            <a:grpSpLocks/>
          </p:cNvGrpSpPr>
          <p:nvPr/>
        </p:nvGrpSpPr>
        <p:grpSpPr bwMode="auto">
          <a:xfrm>
            <a:off x="323850" y="5372100"/>
            <a:ext cx="719138" cy="288925"/>
            <a:chOff x="2064" y="3838"/>
            <a:chExt cx="453" cy="182"/>
          </a:xfrm>
        </p:grpSpPr>
        <p:sp>
          <p:nvSpPr>
            <p:cNvPr id="6845" name="Oval 135"/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6846" name="Group 136"/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6847" name="Freeform 137"/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2"/>
                  <a:gd name="T34" fmla="*/ 0 h 779"/>
                  <a:gd name="T35" fmla="*/ 522 w 522"/>
                  <a:gd name="T36" fmla="*/ 779 h 7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48" name="Line 138"/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625" name="Group 139"/>
          <p:cNvGrpSpPr>
            <a:grpSpLocks/>
          </p:cNvGrpSpPr>
          <p:nvPr/>
        </p:nvGrpSpPr>
        <p:grpSpPr bwMode="auto">
          <a:xfrm>
            <a:off x="323850" y="5300663"/>
            <a:ext cx="719138" cy="288925"/>
            <a:chOff x="2064" y="3838"/>
            <a:chExt cx="453" cy="182"/>
          </a:xfrm>
        </p:grpSpPr>
        <p:sp>
          <p:nvSpPr>
            <p:cNvPr id="6841" name="Oval 140"/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6842" name="Group 141"/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6843" name="Freeform 142"/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2"/>
                  <a:gd name="T34" fmla="*/ 0 h 779"/>
                  <a:gd name="T35" fmla="*/ 522 w 522"/>
                  <a:gd name="T36" fmla="*/ 779 h 7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44" name="Line 143"/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632" name="Group 144"/>
          <p:cNvGrpSpPr>
            <a:grpSpLocks/>
          </p:cNvGrpSpPr>
          <p:nvPr/>
        </p:nvGrpSpPr>
        <p:grpSpPr bwMode="auto">
          <a:xfrm>
            <a:off x="323850" y="5229225"/>
            <a:ext cx="719138" cy="288925"/>
            <a:chOff x="2064" y="3838"/>
            <a:chExt cx="453" cy="182"/>
          </a:xfrm>
        </p:grpSpPr>
        <p:sp>
          <p:nvSpPr>
            <p:cNvPr id="6837" name="Oval 145"/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6838" name="Group 146"/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6839" name="Freeform 147"/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2"/>
                  <a:gd name="T34" fmla="*/ 0 h 779"/>
                  <a:gd name="T35" fmla="*/ 522 w 522"/>
                  <a:gd name="T36" fmla="*/ 779 h 7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40" name="Line 148"/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634" name="Group 149"/>
          <p:cNvGrpSpPr>
            <a:grpSpLocks/>
          </p:cNvGrpSpPr>
          <p:nvPr/>
        </p:nvGrpSpPr>
        <p:grpSpPr bwMode="auto">
          <a:xfrm>
            <a:off x="323850" y="5157788"/>
            <a:ext cx="719138" cy="288925"/>
            <a:chOff x="2064" y="3838"/>
            <a:chExt cx="453" cy="182"/>
          </a:xfrm>
        </p:grpSpPr>
        <p:sp>
          <p:nvSpPr>
            <p:cNvPr id="6833" name="Oval 150"/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6834" name="Group 151"/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6835" name="Freeform 152"/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2"/>
                  <a:gd name="T34" fmla="*/ 0 h 779"/>
                  <a:gd name="T35" fmla="*/ 522 w 522"/>
                  <a:gd name="T36" fmla="*/ 779 h 7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36" name="Line 153"/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636" name="Group 154"/>
          <p:cNvGrpSpPr>
            <a:grpSpLocks/>
          </p:cNvGrpSpPr>
          <p:nvPr/>
        </p:nvGrpSpPr>
        <p:grpSpPr bwMode="auto">
          <a:xfrm>
            <a:off x="323850" y="5084763"/>
            <a:ext cx="719138" cy="288925"/>
            <a:chOff x="2064" y="3838"/>
            <a:chExt cx="453" cy="182"/>
          </a:xfrm>
        </p:grpSpPr>
        <p:sp>
          <p:nvSpPr>
            <p:cNvPr id="6829" name="Oval 155"/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6830" name="Group 156"/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6831" name="Freeform 157"/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2"/>
                  <a:gd name="T34" fmla="*/ 0 h 779"/>
                  <a:gd name="T35" fmla="*/ 522 w 522"/>
                  <a:gd name="T36" fmla="*/ 779 h 7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32" name="Line 158"/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638" name="Group 159"/>
          <p:cNvGrpSpPr>
            <a:grpSpLocks/>
          </p:cNvGrpSpPr>
          <p:nvPr/>
        </p:nvGrpSpPr>
        <p:grpSpPr bwMode="auto">
          <a:xfrm>
            <a:off x="323850" y="5013325"/>
            <a:ext cx="719138" cy="288925"/>
            <a:chOff x="2064" y="3838"/>
            <a:chExt cx="453" cy="182"/>
          </a:xfrm>
        </p:grpSpPr>
        <p:sp>
          <p:nvSpPr>
            <p:cNvPr id="6825" name="Oval 160"/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6826" name="Group 161"/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6827" name="Freeform 162"/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2"/>
                  <a:gd name="T34" fmla="*/ 0 h 779"/>
                  <a:gd name="T35" fmla="*/ 522 w 522"/>
                  <a:gd name="T36" fmla="*/ 779 h 7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28" name="Line 163"/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640" name="Group 164"/>
          <p:cNvGrpSpPr>
            <a:grpSpLocks/>
          </p:cNvGrpSpPr>
          <p:nvPr/>
        </p:nvGrpSpPr>
        <p:grpSpPr bwMode="auto">
          <a:xfrm>
            <a:off x="323850" y="4941888"/>
            <a:ext cx="719138" cy="288925"/>
            <a:chOff x="2064" y="3838"/>
            <a:chExt cx="453" cy="182"/>
          </a:xfrm>
        </p:grpSpPr>
        <p:sp>
          <p:nvSpPr>
            <p:cNvPr id="6821" name="Oval 165"/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6822" name="Group 166"/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6823" name="Freeform 167"/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2"/>
                  <a:gd name="T34" fmla="*/ 0 h 779"/>
                  <a:gd name="T35" fmla="*/ 522 w 522"/>
                  <a:gd name="T36" fmla="*/ 779 h 7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24" name="Line 168"/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172" name="Group 351"/>
          <p:cNvGrpSpPr>
            <a:grpSpLocks/>
          </p:cNvGrpSpPr>
          <p:nvPr/>
        </p:nvGrpSpPr>
        <p:grpSpPr bwMode="auto">
          <a:xfrm>
            <a:off x="3708400" y="5345113"/>
            <a:ext cx="719138" cy="1512887"/>
            <a:chOff x="4377" y="3204"/>
            <a:chExt cx="453" cy="953"/>
          </a:xfrm>
        </p:grpSpPr>
        <p:grpSp>
          <p:nvGrpSpPr>
            <p:cNvPr id="6731" name="Group 352"/>
            <p:cNvGrpSpPr>
              <a:grpSpLocks/>
            </p:cNvGrpSpPr>
            <p:nvPr/>
          </p:nvGrpSpPr>
          <p:grpSpPr bwMode="auto">
            <a:xfrm>
              <a:off x="4377" y="3975"/>
              <a:ext cx="453" cy="182"/>
              <a:chOff x="2064" y="3838"/>
              <a:chExt cx="453" cy="182"/>
            </a:xfrm>
          </p:grpSpPr>
          <p:sp>
            <p:nvSpPr>
              <p:cNvPr id="6817" name="Oval 353"/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6818" name="Group 354"/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6819" name="Freeform 355"/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22"/>
                    <a:gd name="T34" fmla="*/ 0 h 779"/>
                    <a:gd name="T35" fmla="*/ 522 w 522"/>
                    <a:gd name="T36" fmla="*/ 779 h 7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820" name="Line 356"/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732" name="Group 357"/>
            <p:cNvGrpSpPr>
              <a:grpSpLocks/>
            </p:cNvGrpSpPr>
            <p:nvPr/>
          </p:nvGrpSpPr>
          <p:grpSpPr bwMode="auto">
            <a:xfrm>
              <a:off x="4377" y="3929"/>
              <a:ext cx="453" cy="182"/>
              <a:chOff x="2064" y="3838"/>
              <a:chExt cx="453" cy="182"/>
            </a:xfrm>
          </p:grpSpPr>
          <p:sp>
            <p:nvSpPr>
              <p:cNvPr id="6813" name="Oval 358"/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6814" name="Group 359"/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6815" name="Freeform 360"/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22"/>
                    <a:gd name="T34" fmla="*/ 0 h 779"/>
                    <a:gd name="T35" fmla="*/ 522 w 522"/>
                    <a:gd name="T36" fmla="*/ 779 h 7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816" name="Line 361"/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733" name="Group 362"/>
            <p:cNvGrpSpPr>
              <a:grpSpLocks/>
            </p:cNvGrpSpPr>
            <p:nvPr/>
          </p:nvGrpSpPr>
          <p:grpSpPr bwMode="auto">
            <a:xfrm>
              <a:off x="4377" y="3884"/>
              <a:ext cx="453" cy="182"/>
              <a:chOff x="2064" y="3838"/>
              <a:chExt cx="453" cy="182"/>
            </a:xfrm>
          </p:grpSpPr>
          <p:sp>
            <p:nvSpPr>
              <p:cNvPr id="6809" name="Oval 363"/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6810" name="Group 364"/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6811" name="Freeform 365"/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22"/>
                    <a:gd name="T34" fmla="*/ 0 h 779"/>
                    <a:gd name="T35" fmla="*/ 522 w 522"/>
                    <a:gd name="T36" fmla="*/ 779 h 7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812" name="Line 366"/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734" name="Group 367"/>
            <p:cNvGrpSpPr>
              <a:grpSpLocks/>
            </p:cNvGrpSpPr>
            <p:nvPr/>
          </p:nvGrpSpPr>
          <p:grpSpPr bwMode="auto">
            <a:xfrm>
              <a:off x="4377" y="3839"/>
              <a:ext cx="453" cy="182"/>
              <a:chOff x="2064" y="3838"/>
              <a:chExt cx="453" cy="182"/>
            </a:xfrm>
          </p:grpSpPr>
          <p:sp>
            <p:nvSpPr>
              <p:cNvPr id="6805" name="Oval 368"/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6806" name="Group 369"/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6807" name="Freeform 370"/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22"/>
                    <a:gd name="T34" fmla="*/ 0 h 779"/>
                    <a:gd name="T35" fmla="*/ 522 w 522"/>
                    <a:gd name="T36" fmla="*/ 779 h 7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808" name="Line 371"/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735" name="Group 372"/>
            <p:cNvGrpSpPr>
              <a:grpSpLocks/>
            </p:cNvGrpSpPr>
            <p:nvPr/>
          </p:nvGrpSpPr>
          <p:grpSpPr bwMode="auto">
            <a:xfrm>
              <a:off x="4377" y="3793"/>
              <a:ext cx="453" cy="182"/>
              <a:chOff x="2064" y="3838"/>
              <a:chExt cx="453" cy="182"/>
            </a:xfrm>
          </p:grpSpPr>
          <p:sp>
            <p:nvSpPr>
              <p:cNvPr id="6801" name="Oval 373"/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6802" name="Group 374"/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6803" name="Freeform 375"/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22"/>
                    <a:gd name="T34" fmla="*/ 0 h 779"/>
                    <a:gd name="T35" fmla="*/ 522 w 522"/>
                    <a:gd name="T36" fmla="*/ 779 h 7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804" name="Line 376"/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736" name="Group 377"/>
            <p:cNvGrpSpPr>
              <a:grpSpLocks/>
            </p:cNvGrpSpPr>
            <p:nvPr/>
          </p:nvGrpSpPr>
          <p:grpSpPr bwMode="auto">
            <a:xfrm>
              <a:off x="4377" y="3748"/>
              <a:ext cx="453" cy="182"/>
              <a:chOff x="2064" y="3838"/>
              <a:chExt cx="453" cy="182"/>
            </a:xfrm>
          </p:grpSpPr>
          <p:sp>
            <p:nvSpPr>
              <p:cNvPr id="6797" name="Oval 378"/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6798" name="Group 379"/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6799" name="Freeform 380"/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22"/>
                    <a:gd name="T34" fmla="*/ 0 h 779"/>
                    <a:gd name="T35" fmla="*/ 522 w 522"/>
                    <a:gd name="T36" fmla="*/ 779 h 7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800" name="Line 381"/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737" name="Group 382"/>
            <p:cNvGrpSpPr>
              <a:grpSpLocks/>
            </p:cNvGrpSpPr>
            <p:nvPr/>
          </p:nvGrpSpPr>
          <p:grpSpPr bwMode="auto">
            <a:xfrm>
              <a:off x="4377" y="3702"/>
              <a:ext cx="453" cy="182"/>
              <a:chOff x="2064" y="3838"/>
              <a:chExt cx="453" cy="182"/>
            </a:xfrm>
          </p:grpSpPr>
          <p:sp>
            <p:nvSpPr>
              <p:cNvPr id="6793" name="Oval 383"/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6794" name="Group 384"/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6795" name="Freeform 385"/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22"/>
                    <a:gd name="T34" fmla="*/ 0 h 779"/>
                    <a:gd name="T35" fmla="*/ 522 w 522"/>
                    <a:gd name="T36" fmla="*/ 779 h 7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96" name="Line 386"/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738" name="Group 387"/>
            <p:cNvGrpSpPr>
              <a:grpSpLocks/>
            </p:cNvGrpSpPr>
            <p:nvPr/>
          </p:nvGrpSpPr>
          <p:grpSpPr bwMode="auto">
            <a:xfrm>
              <a:off x="4377" y="3657"/>
              <a:ext cx="453" cy="182"/>
              <a:chOff x="2064" y="3838"/>
              <a:chExt cx="453" cy="182"/>
            </a:xfrm>
          </p:grpSpPr>
          <p:sp>
            <p:nvSpPr>
              <p:cNvPr id="6789" name="Oval 388"/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6790" name="Group 389"/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6791" name="Freeform 390"/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22"/>
                    <a:gd name="T34" fmla="*/ 0 h 779"/>
                    <a:gd name="T35" fmla="*/ 522 w 522"/>
                    <a:gd name="T36" fmla="*/ 779 h 7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92" name="Line 391"/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739" name="Group 392"/>
            <p:cNvGrpSpPr>
              <a:grpSpLocks/>
            </p:cNvGrpSpPr>
            <p:nvPr/>
          </p:nvGrpSpPr>
          <p:grpSpPr bwMode="auto">
            <a:xfrm>
              <a:off x="4377" y="3612"/>
              <a:ext cx="453" cy="182"/>
              <a:chOff x="2064" y="3838"/>
              <a:chExt cx="453" cy="182"/>
            </a:xfrm>
          </p:grpSpPr>
          <p:sp>
            <p:nvSpPr>
              <p:cNvPr id="6785" name="Oval 393"/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6786" name="Group 394"/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6787" name="Freeform 395"/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22"/>
                    <a:gd name="T34" fmla="*/ 0 h 779"/>
                    <a:gd name="T35" fmla="*/ 522 w 522"/>
                    <a:gd name="T36" fmla="*/ 779 h 7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88" name="Line 396"/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" name="Group 397"/>
            <p:cNvGrpSpPr>
              <a:grpSpLocks/>
            </p:cNvGrpSpPr>
            <p:nvPr/>
          </p:nvGrpSpPr>
          <p:grpSpPr bwMode="auto">
            <a:xfrm>
              <a:off x="4377" y="3566"/>
              <a:ext cx="453" cy="182"/>
              <a:chOff x="2064" y="3838"/>
              <a:chExt cx="453" cy="182"/>
            </a:xfrm>
          </p:grpSpPr>
          <p:sp>
            <p:nvSpPr>
              <p:cNvPr id="6781" name="Oval 398"/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6782" name="Group 399"/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6783" name="Freeform 400"/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22"/>
                    <a:gd name="T34" fmla="*/ 0 h 779"/>
                    <a:gd name="T35" fmla="*/ 522 w 522"/>
                    <a:gd name="T36" fmla="*/ 779 h 7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84" name="Line 401"/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741" name="Group 402"/>
            <p:cNvGrpSpPr>
              <a:grpSpLocks/>
            </p:cNvGrpSpPr>
            <p:nvPr/>
          </p:nvGrpSpPr>
          <p:grpSpPr bwMode="auto">
            <a:xfrm>
              <a:off x="4377" y="3521"/>
              <a:ext cx="453" cy="182"/>
              <a:chOff x="2064" y="3838"/>
              <a:chExt cx="453" cy="182"/>
            </a:xfrm>
          </p:grpSpPr>
          <p:sp>
            <p:nvSpPr>
              <p:cNvPr id="6777" name="Oval 403"/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6778" name="Group 404"/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6779" name="Freeform 405"/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22"/>
                    <a:gd name="T34" fmla="*/ 0 h 779"/>
                    <a:gd name="T35" fmla="*/ 522 w 522"/>
                    <a:gd name="T36" fmla="*/ 779 h 7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80" name="Line 406"/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742" name="Group 407"/>
            <p:cNvGrpSpPr>
              <a:grpSpLocks/>
            </p:cNvGrpSpPr>
            <p:nvPr/>
          </p:nvGrpSpPr>
          <p:grpSpPr bwMode="auto">
            <a:xfrm>
              <a:off x="4377" y="3475"/>
              <a:ext cx="453" cy="182"/>
              <a:chOff x="2064" y="3838"/>
              <a:chExt cx="453" cy="182"/>
            </a:xfrm>
          </p:grpSpPr>
          <p:sp>
            <p:nvSpPr>
              <p:cNvPr id="6773" name="Oval 408"/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6774" name="Group 409"/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6775" name="Freeform 410"/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22"/>
                    <a:gd name="T34" fmla="*/ 0 h 779"/>
                    <a:gd name="T35" fmla="*/ 522 w 522"/>
                    <a:gd name="T36" fmla="*/ 779 h 7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76" name="Line 411"/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743" name="Group 412"/>
            <p:cNvGrpSpPr>
              <a:grpSpLocks/>
            </p:cNvGrpSpPr>
            <p:nvPr/>
          </p:nvGrpSpPr>
          <p:grpSpPr bwMode="auto">
            <a:xfrm>
              <a:off x="4377" y="3430"/>
              <a:ext cx="453" cy="182"/>
              <a:chOff x="2064" y="3838"/>
              <a:chExt cx="453" cy="182"/>
            </a:xfrm>
          </p:grpSpPr>
          <p:sp>
            <p:nvSpPr>
              <p:cNvPr id="6769" name="Oval 413"/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6770" name="Group 414"/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6771" name="Freeform 415"/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22"/>
                    <a:gd name="T34" fmla="*/ 0 h 779"/>
                    <a:gd name="T35" fmla="*/ 522 w 522"/>
                    <a:gd name="T36" fmla="*/ 779 h 7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72" name="Line 416"/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744" name="Group 417"/>
            <p:cNvGrpSpPr>
              <a:grpSpLocks/>
            </p:cNvGrpSpPr>
            <p:nvPr/>
          </p:nvGrpSpPr>
          <p:grpSpPr bwMode="auto">
            <a:xfrm>
              <a:off x="4377" y="3385"/>
              <a:ext cx="453" cy="182"/>
              <a:chOff x="2064" y="3838"/>
              <a:chExt cx="453" cy="182"/>
            </a:xfrm>
          </p:grpSpPr>
          <p:sp>
            <p:nvSpPr>
              <p:cNvPr id="6765" name="Oval 418"/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6766" name="Group 419"/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6767" name="Freeform 420"/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22"/>
                    <a:gd name="T34" fmla="*/ 0 h 779"/>
                    <a:gd name="T35" fmla="*/ 522 w 522"/>
                    <a:gd name="T36" fmla="*/ 779 h 7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8" name="Line 421"/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745" name="Group 422"/>
            <p:cNvGrpSpPr>
              <a:grpSpLocks/>
            </p:cNvGrpSpPr>
            <p:nvPr/>
          </p:nvGrpSpPr>
          <p:grpSpPr bwMode="auto">
            <a:xfrm>
              <a:off x="4377" y="3340"/>
              <a:ext cx="453" cy="182"/>
              <a:chOff x="2064" y="3838"/>
              <a:chExt cx="453" cy="182"/>
            </a:xfrm>
          </p:grpSpPr>
          <p:sp>
            <p:nvSpPr>
              <p:cNvPr id="6761" name="Oval 423"/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6762" name="Group 424"/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6763" name="Freeform 425"/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22"/>
                    <a:gd name="T34" fmla="*/ 0 h 779"/>
                    <a:gd name="T35" fmla="*/ 522 w 522"/>
                    <a:gd name="T36" fmla="*/ 779 h 7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4" name="Line 426"/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746" name="Group 427"/>
            <p:cNvGrpSpPr>
              <a:grpSpLocks/>
            </p:cNvGrpSpPr>
            <p:nvPr/>
          </p:nvGrpSpPr>
          <p:grpSpPr bwMode="auto">
            <a:xfrm>
              <a:off x="4377" y="3294"/>
              <a:ext cx="453" cy="182"/>
              <a:chOff x="2064" y="3838"/>
              <a:chExt cx="453" cy="182"/>
            </a:xfrm>
          </p:grpSpPr>
          <p:sp>
            <p:nvSpPr>
              <p:cNvPr id="6757" name="Oval 428"/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6758" name="Group 429"/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6759" name="Freeform 430"/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22"/>
                    <a:gd name="T34" fmla="*/ 0 h 779"/>
                    <a:gd name="T35" fmla="*/ 522 w 522"/>
                    <a:gd name="T36" fmla="*/ 779 h 7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0" name="Line 431"/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747" name="Group 432"/>
            <p:cNvGrpSpPr>
              <a:grpSpLocks/>
            </p:cNvGrpSpPr>
            <p:nvPr/>
          </p:nvGrpSpPr>
          <p:grpSpPr bwMode="auto">
            <a:xfrm>
              <a:off x="4377" y="3249"/>
              <a:ext cx="453" cy="182"/>
              <a:chOff x="2064" y="3838"/>
              <a:chExt cx="453" cy="182"/>
            </a:xfrm>
          </p:grpSpPr>
          <p:sp>
            <p:nvSpPr>
              <p:cNvPr id="6753" name="Oval 433"/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6754" name="Group 434"/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6755" name="Freeform 435"/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22"/>
                    <a:gd name="T34" fmla="*/ 0 h 779"/>
                    <a:gd name="T35" fmla="*/ 522 w 522"/>
                    <a:gd name="T36" fmla="*/ 779 h 7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56" name="Line 436"/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748" name="Group 437"/>
            <p:cNvGrpSpPr>
              <a:grpSpLocks/>
            </p:cNvGrpSpPr>
            <p:nvPr/>
          </p:nvGrpSpPr>
          <p:grpSpPr bwMode="auto">
            <a:xfrm>
              <a:off x="4377" y="3204"/>
              <a:ext cx="453" cy="182"/>
              <a:chOff x="2064" y="3838"/>
              <a:chExt cx="453" cy="182"/>
            </a:xfrm>
          </p:grpSpPr>
          <p:sp>
            <p:nvSpPr>
              <p:cNvPr id="6749" name="Oval 438"/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6750" name="Group 439"/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6751" name="Freeform 440"/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22"/>
                    <a:gd name="T34" fmla="*/ 0 h 779"/>
                    <a:gd name="T35" fmla="*/ 522 w 522"/>
                    <a:gd name="T36" fmla="*/ 779 h 7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52" name="Line 441"/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6740" name="Group 806"/>
          <p:cNvGrpSpPr>
            <a:grpSpLocks/>
          </p:cNvGrpSpPr>
          <p:nvPr/>
        </p:nvGrpSpPr>
        <p:grpSpPr bwMode="auto">
          <a:xfrm>
            <a:off x="4140200" y="2492375"/>
            <a:ext cx="4464050" cy="4106863"/>
            <a:chOff x="2608" y="1570"/>
            <a:chExt cx="2812" cy="2587"/>
          </a:xfrm>
        </p:grpSpPr>
        <p:grpSp>
          <p:nvGrpSpPr>
            <p:cNvPr id="6174" name="Group 27"/>
            <p:cNvGrpSpPr>
              <a:grpSpLocks/>
            </p:cNvGrpSpPr>
            <p:nvPr/>
          </p:nvGrpSpPr>
          <p:grpSpPr bwMode="auto">
            <a:xfrm rot="-5674992" flipH="1" flipV="1">
              <a:off x="3038" y="3091"/>
              <a:ext cx="91" cy="952"/>
              <a:chOff x="4863" y="2949"/>
              <a:chExt cx="33" cy="474"/>
            </a:xfrm>
          </p:grpSpPr>
          <p:sp>
            <p:nvSpPr>
              <p:cNvPr id="43036" name="Freeform 28"/>
              <p:cNvSpPr>
                <a:spLocks/>
              </p:cNvSpPr>
              <p:nvPr/>
            </p:nvSpPr>
            <p:spPr bwMode="auto">
              <a:xfrm>
                <a:off x="4861" y="3072"/>
                <a:ext cx="33" cy="24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237"/>
                  </a:cxn>
                  <a:cxn ang="0">
                    <a:pos x="33" y="240"/>
                  </a:cxn>
                  <a:cxn ang="0">
                    <a:pos x="33" y="192"/>
                  </a:cxn>
                  <a:cxn ang="0">
                    <a:pos x="33" y="0"/>
                  </a:cxn>
                  <a:cxn ang="0">
                    <a:pos x="0" y="3"/>
                  </a:cxn>
                </a:cxnLst>
                <a:rect l="0" t="0" r="r" b="b"/>
                <a:pathLst>
                  <a:path w="33" h="240">
                    <a:moveTo>
                      <a:pt x="0" y="3"/>
                    </a:moveTo>
                    <a:lnTo>
                      <a:pt x="0" y="237"/>
                    </a:lnTo>
                    <a:lnTo>
                      <a:pt x="33" y="240"/>
                    </a:lnTo>
                    <a:lnTo>
                      <a:pt x="33" y="192"/>
                    </a:lnTo>
                    <a:lnTo>
                      <a:pt x="33" y="0"/>
                    </a:lnTo>
                    <a:lnTo>
                      <a:pt x="0" y="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3175" cmpd="sng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27" name="Freeform 29"/>
              <p:cNvSpPr>
                <a:spLocks/>
              </p:cNvSpPr>
              <p:nvPr/>
            </p:nvSpPr>
            <p:spPr bwMode="auto">
              <a:xfrm>
                <a:off x="4881" y="2949"/>
                <a:ext cx="1" cy="126"/>
              </a:xfrm>
              <a:custGeom>
                <a:avLst/>
                <a:gdLst>
                  <a:gd name="T0" fmla="*/ 0 w 1"/>
                  <a:gd name="T1" fmla="*/ 126 h 126"/>
                  <a:gd name="T2" fmla="*/ 0 w 1"/>
                  <a:gd name="T3" fmla="*/ 0 h 126"/>
                  <a:gd name="T4" fmla="*/ 0 60000 65536"/>
                  <a:gd name="T5" fmla="*/ 0 60000 65536"/>
                  <a:gd name="T6" fmla="*/ 0 w 1"/>
                  <a:gd name="T7" fmla="*/ 0 h 126"/>
                  <a:gd name="T8" fmla="*/ 1 w 1"/>
                  <a:gd name="T9" fmla="*/ 126 h 12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26">
                    <a:moveTo>
                      <a:pt x="0" y="126"/>
                    </a:move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28" name="Freeform 30"/>
              <p:cNvSpPr>
                <a:spLocks/>
              </p:cNvSpPr>
              <p:nvPr/>
            </p:nvSpPr>
            <p:spPr bwMode="auto">
              <a:xfrm>
                <a:off x="4881" y="3315"/>
                <a:ext cx="1" cy="108"/>
              </a:xfrm>
              <a:custGeom>
                <a:avLst/>
                <a:gdLst>
                  <a:gd name="T0" fmla="*/ 0 w 1"/>
                  <a:gd name="T1" fmla="*/ 108 h 108"/>
                  <a:gd name="T2" fmla="*/ 0 w 1"/>
                  <a:gd name="T3" fmla="*/ 0 h 108"/>
                  <a:gd name="T4" fmla="*/ 0 60000 65536"/>
                  <a:gd name="T5" fmla="*/ 0 60000 65536"/>
                  <a:gd name="T6" fmla="*/ 0 w 1"/>
                  <a:gd name="T7" fmla="*/ 0 h 108"/>
                  <a:gd name="T8" fmla="*/ 1 w 1"/>
                  <a:gd name="T9" fmla="*/ 108 h 1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08">
                    <a:moveTo>
                      <a:pt x="0" y="108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29" name="Freeform 31"/>
              <p:cNvSpPr>
                <a:spLocks/>
              </p:cNvSpPr>
              <p:nvPr/>
            </p:nvSpPr>
            <p:spPr bwMode="auto">
              <a:xfrm>
                <a:off x="4863" y="3261"/>
                <a:ext cx="33" cy="4"/>
              </a:xfrm>
              <a:custGeom>
                <a:avLst/>
                <a:gdLst>
                  <a:gd name="T0" fmla="*/ 0 w 33"/>
                  <a:gd name="T1" fmla="*/ 0 h 4"/>
                  <a:gd name="T2" fmla="*/ 33 w 33"/>
                  <a:gd name="T3" fmla="*/ 4 h 4"/>
                  <a:gd name="T4" fmla="*/ 0 60000 65536"/>
                  <a:gd name="T5" fmla="*/ 0 60000 65536"/>
                  <a:gd name="T6" fmla="*/ 0 w 33"/>
                  <a:gd name="T7" fmla="*/ 0 h 4"/>
                  <a:gd name="T8" fmla="*/ 33 w 33"/>
                  <a:gd name="T9" fmla="*/ 4 h 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3" h="4">
                    <a:moveTo>
                      <a:pt x="0" y="0"/>
                    </a:moveTo>
                    <a:lnTo>
                      <a:pt x="33" y="4"/>
                    </a:lnTo>
                  </a:path>
                </a:pathLst>
              </a:cu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30" name="Freeform 32"/>
              <p:cNvSpPr>
                <a:spLocks/>
              </p:cNvSpPr>
              <p:nvPr/>
            </p:nvSpPr>
            <p:spPr bwMode="auto">
              <a:xfrm>
                <a:off x="4863" y="3408"/>
                <a:ext cx="33" cy="4"/>
              </a:xfrm>
              <a:custGeom>
                <a:avLst/>
                <a:gdLst>
                  <a:gd name="T0" fmla="*/ 0 w 33"/>
                  <a:gd name="T1" fmla="*/ 0 h 4"/>
                  <a:gd name="T2" fmla="*/ 33 w 33"/>
                  <a:gd name="T3" fmla="*/ 4 h 4"/>
                  <a:gd name="T4" fmla="*/ 0 60000 65536"/>
                  <a:gd name="T5" fmla="*/ 0 60000 65536"/>
                  <a:gd name="T6" fmla="*/ 0 w 33"/>
                  <a:gd name="T7" fmla="*/ 0 h 4"/>
                  <a:gd name="T8" fmla="*/ 33 w 33"/>
                  <a:gd name="T9" fmla="*/ 4 h 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3" h="4">
                    <a:moveTo>
                      <a:pt x="0" y="0"/>
                    </a:moveTo>
                    <a:lnTo>
                      <a:pt x="33" y="4"/>
                    </a:lnTo>
                  </a:path>
                </a:pathLst>
              </a:cu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75" name="Group 79"/>
            <p:cNvGrpSpPr>
              <a:grpSpLocks/>
            </p:cNvGrpSpPr>
            <p:nvPr/>
          </p:nvGrpSpPr>
          <p:grpSpPr bwMode="auto">
            <a:xfrm>
              <a:off x="2699" y="3884"/>
              <a:ext cx="453" cy="182"/>
              <a:chOff x="2064" y="3838"/>
              <a:chExt cx="453" cy="182"/>
            </a:xfrm>
          </p:grpSpPr>
          <p:sp>
            <p:nvSpPr>
              <p:cNvPr id="6722" name="Oval 80"/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6723" name="Group 81"/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6724" name="Freeform 82"/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22"/>
                    <a:gd name="T34" fmla="*/ 0 h 779"/>
                    <a:gd name="T35" fmla="*/ 522 w 522"/>
                    <a:gd name="T36" fmla="*/ 779 h 7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25" name="Line 83"/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176" name="Group 259"/>
            <p:cNvGrpSpPr>
              <a:grpSpLocks/>
            </p:cNvGrpSpPr>
            <p:nvPr/>
          </p:nvGrpSpPr>
          <p:grpSpPr bwMode="auto">
            <a:xfrm>
              <a:off x="4377" y="3204"/>
              <a:ext cx="453" cy="953"/>
              <a:chOff x="4377" y="3204"/>
              <a:chExt cx="453" cy="953"/>
            </a:xfrm>
          </p:grpSpPr>
          <p:grpSp>
            <p:nvGrpSpPr>
              <p:cNvPr id="3" name="Group 169"/>
              <p:cNvGrpSpPr>
                <a:grpSpLocks/>
              </p:cNvGrpSpPr>
              <p:nvPr/>
            </p:nvGrpSpPr>
            <p:grpSpPr bwMode="auto">
              <a:xfrm>
                <a:off x="4377" y="3975"/>
                <a:ext cx="453" cy="182"/>
                <a:chOff x="2064" y="3838"/>
                <a:chExt cx="453" cy="182"/>
              </a:xfrm>
            </p:grpSpPr>
            <p:sp>
              <p:nvSpPr>
                <p:cNvPr id="6718" name="Oval 170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719" name="Group 171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720" name="Freeform 172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21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633" name="Group 174"/>
              <p:cNvGrpSpPr>
                <a:grpSpLocks/>
              </p:cNvGrpSpPr>
              <p:nvPr/>
            </p:nvGrpSpPr>
            <p:grpSpPr bwMode="auto">
              <a:xfrm>
                <a:off x="4377" y="3929"/>
                <a:ext cx="453" cy="182"/>
                <a:chOff x="2064" y="3838"/>
                <a:chExt cx="453" cy="182"/>
              </a:xfrm>
            </p:grpSpPr>
            <p:sp>
              <p:nvSpPr>
                <p:cNvPr id="6714" name="Oval 175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715" name="Group 176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716" name="Freeform 177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7" name="Line 178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" name="Group 179"/>
              <p:cNvGrpSpPr>
                <a:grpSpLocks/>
              </p:cNvGrpSpPr>
              <p:nvPr/>
            </p:nvGrpSpPr>
            <p:grpSpPr bwMode="auto">
              <a:xfrm>
                <a:off x="4377" y="3884"/>
                <a:ext cx="453" cy="182"/>
                <a:chOff x="2064" y="3838"/>
                <a:chExt cx="453" cy="182"/>
              </a:xfrm>
            </p:grpSpPr>
            <p:sp>
              <p:nvSpPr>
                <p:cNvPr id="6710" name="Oval 180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711" name="Group 181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712" name="Freeform 182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13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635" name="Group 184"/>
              <p:cNvGrpSpPr>
                <a:grpSpLocks/>
              </p:cNvGrpSpPr>
              <p:nvPr/>
            </p:nvGrpSpPr>
            <p:grpSpPr bwMode="auto">
              <a:xfrm>
                <a:off x="4377" y="3839"/>
                <a:ext cx="453" cy="182"/>
                <a:chOff x="2064" y="3838"/>
                <a:chExt cx="453" cy="182"/>
              </a:xfrm>
            </p:grpSpPr>
            <p:sp>
              <p:nvSpPr>
                <p:cNvPr id="6706" name="Oval 185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707" name="Group 186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708" name="Freeform 187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9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" name="Group 189"/>
              <p:cNvGrpSpPr>
                <a:grpSpLocks/>
              </p:cNvGrpSpPr>
              <p:nvPr/>
            </p:nvGrpSpPr>
            <p:grpSpPr bwMode="auto">
              <a:xfrm>
                <a:off x="4377" y="3793"/>
                <a:ext cx="453" cy="182"/>
                <a:chOff x="2064" y="3838"/>
                <a:chExt cx="453" cy="182"/>
              </a:xfrm>
            </p:grpSpPr>
            <p:sp>
              <p:nvSpPr>
                <p:cNvPr id="6702" name="Oval 190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703" name="Group 191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704" name="Freeform 192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5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637" name="Group 194"/>
              <p:cNvGrpSpPr>
                <a:grpSpLocks/>
              </p:cNvGrpSpPr>
              <p:nvPr/>
            </p:nvGrpSpPr>
            <p:grpSpPr bwMode="auto">
              <a:xfrm>
                <a:off x="4377" y="3748"/>
                <a:ext cx="453" cy="182"/>
                <a:chOff x="2064" y="3838"/>
                <a:chExt cx="453" cy="182"/>
              </a:xfrm>
            </p:grpSpPr>
            <p:sp>
              <p:nvSpPr>
                <p:cNvPr id="6698" name="Oval 195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699" name="Group 196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700" name="Freeform 197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701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" name="Group 199"/>
              <p:cNvGrpSpPr>
                <a:grpSpLocks/>
              </p:cNvGrpSpPr>
              <p:nvPr/>
            </p:nvGrpSpPr>
            <p:grpSpPr bwMode="auto">
              <a:xfrm>
                <a:off x="4377" y="3702"/>
                <a:ext cx="453" cy="182"/>
                <a:chOff x="2064" y="3838"/>
                <a:chExt cx="453" cy="182"/>
              </a:xfrm>
            </p:grpSpPr>
            <p:sp>
              <p:nvSpPr>
                <p:cNvPr id="6694" name="Oval 200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695" name="Group 201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696" name="Freeform 202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7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639" name="Group 204"/>
              <p:cNvGrpSpPr>
                <a:grpSpLocks/>
              </p:cNvGrpSpPr>
              <p:nvPr/>
            </p:nvGrpSpPr>
            <p:grpSpPr bwMode="auto">
              <a:xfrm>
                <a:off x="4377" y="3657"/>
                <a:ext cx="453" cy="182"/>
                <a:chOff x="2064" y="3838"/>
                <a:chExt cx="453" cy="182"/>
              </a:xfrm>
            </p:grpSpPr>
            <p:sp>
              <p:nvSpPr>
                <p:cNvPr id="6690" name="Oval 205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691" name="Group 206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692" name="Freeform 207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93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7" name="Group 209"/>
              <p:cNvGrpSpPr>
                <a:grpSpLocks/>
              </p:cNvGrpSpPr>
              <p:nvPr/>
            </p:nvGrpSpPr>
            <p:grpSpPr bwMode="auto">
              <a:xfrm>
                <a:off x="4377" y="3612"/>
                <a:ext cx="453" cy="182"/>
                <a:chOff x="2064" y="3838"/>
                <a:chExt cx="453" cy="182"/>
              </a:xfrm>
            </p:grpSpPr>
            <p:sp>
              <p:nvSpPr>
                <p:cNvPr id="6686" name="Oval 210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687" name="Group 211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688" name="Freeform 212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9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641" name="Group 214"/>
              <p:cNvGrpSpPr>
                <a:grpSpLocks/>
              </p:cNvGrpSpPr>
              <p:nvPr/>
            </p:nvGrpSpPr>
            <p:grpSpPr bwMode="auto">
              <a:xfrm>
                <a:off x="4377" y="3566"/>
                <a:ext cx="453" cy="182"/>
                <a:chOff x="2064" y="3838"/>
                <a:chExt cx="453" cy="182"/>
              </a:xfrm>
            </p:grpSpPr>
            <p:sp>
              <p:nvSpPr>
                <p:cNvPr id="6682" name="Oval 215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683" name="Group 216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684" name="Freeform 217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5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642" name="Group 219"/>
              <p:cNvGrpSpPr>
                <a:grpSpLocks/>
              </p:cNvGrpSpPr>
              <p:nvPr/>
            </p:nvGrpSpPr>
            <p:grpSpPr bwMode="auto">
              <a:xfrm>
                <a:off x="4377" y="3521"/>
                <a:ext cx="453" cy="182"/>
                <a:chOff x="2064" y="3838"/>
                <a:chExt cx="453" cy="182"/>
              </a:xfrm>
            </p:grpSpPr>
            <p:sp>
              <p:nvSpPr>
                <p:cNvPr id="6678" name="Oval 220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679" name="Group 221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680" name="Freeform 222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81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643" name="Group 224"/>
              <p:cNvGrpSpPr>
                <a:grpSpLocks/>
              </p:cNvGrpSpPr>
              <p:nvPr/>
            </p:nvGrpSpPr>
            <p:grpSpPr bwMode="auto">
              <a:xfrm>
                <a:off x="4377" y="3475"/>
                <a:ext cx="453" cy="182"/>
                <a:chOff x="2064" y="3838"/>
                <a:chExt cx="453" cy="182"/>
              </a:xfrm>
            </p:grpSpPr>
            <p:sp>
              <p:nvSpPr>
                <p:cNvPr id="6674" name="Oval 225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675" name="Group 226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676" name="Freeform 227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7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644" name="Group 229"/>
              <p:cNvGrpSpPr>
                <a:grpSpLocks/>
              </p:cNvGrpSpPr>
              <p:nvPr/>
            </p:nvGrpSpPr>
            <p:grpSpPr bwMode="auto">
              <a:xfrm>
                <a:off x="4377" y="3430"/>
                <a:ext cx="453" cy="182"/>
                <a:chOff x="2064" y="3838"/>
                <a:chExt cx="453" cy="182"/>
              </a:xfrm>
            </p:grpSpPr>
            <p:sp>
              <p:nvSpPr>
                <p:cNvPr id="6670" name="Oval 230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671" name="Group 231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672" name="Freeform 232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73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645" name="Group 234"/>
              <p:cNvGrpSpPr>
                <a:grpSpLocks/>
              </p:cNvGrpSpPr>
              <p:nvPr/>
            </p:nvGrpSpPr>
            <p:grpSpPr bwMode="auto">
              <a:xfrm>
                <a:off x="4377" y="3385"/>
                <a:ext cx="453" cy="182"/>
                <a:chOff x="2064" y="3838"/>
                <a:chExt cx="453" cy="182"/>
              </a:xfrm>
            </p:grpSpPr>
            <p:sp>
              <p:nvSpPr>
                <p:cNvPr id="6666" name="Oval 235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667" name="Group 236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668" name="Freeform 237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9" name="Line 238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646" name="Group 239"/>
              <p:cNvGrpSpPr>
                <a:grpSpLocks/>
              </p:cNvGrpSpPr>
              <p:nvPr/>
            </p:nvGrpSpPr>
            <p:grpSpPr bwMode="auto">
              <a:xfrm>
                <a:off x="4377" y="3340"/>
                <a:ext cx="453" cy="182"/>
                <a:chOff x="2064" y="3838"/>
                <a:chExt cx="453" cy="182"/>
              </a:xfrm>
            </p:grpSpPr>
            <p:sp>
              <p:nvSpPr>
                <p:cNvPr id="6662" name="Oval 240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663" name="Group 241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664" name="Freeform 242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5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647" name="Group 244"/>
              <p:cNvGrpSpPr>
                <a:grpSpLocks/>
              </p:cNvGrpSpPr>
              <p:nvPr/>
            </p:nvGrpSpPr>
            <p:grpSpPr bwMode="auto">
              <a:xfrm>
                <a:off x="4377" y="3294"/>
                <a:ext cx="453" cy="182"/>
                <a:chOff x="2064" y="3838"/>
                <a:chExt cx="453" cy="182"/>
              </a:xfrm>
            </p:grpSpPr>
            <p:sp>
              <p:nvSpPr>
                <p:cNvPr id="6658" name="Oval 245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659" name="Group 246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660" name="Freeform 247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61" name="Line 248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648" name="Group 249"/>
              <p:cNvGrpSpPr>
                <a:grpSpLocks/>
              </p:cNvGrpSpPr>
              <p:nvPr/>
            </p:nvGrpSpPr>
            <p:grpSpPr bwMode="auto">
              <a:xfrm>
                <a:off x="4377" y="3249"/>
                <a:ext cx="453" cy="182"/>
                <a:chOff x="2064" y="3838"/>
                <a:chExt cx="453" cy="182"/>
              </a:xfrm>
            </p:grpSpPr>
            <p:sp>
              <p:nvSpPr>
                <p:cNvPr id="6654" name="Oval 250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655" name="Group 251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656" name="Freeform 252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57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649" name="Group 254"/>
              <p:cNvGrpSpPr>
                <a:grpSpLocks/>
              </p:cNvGrpSpPr>
              <p:nvPr/>
            </p:nvGrpSpPr>
            <p:grpSpPr bwMode="auto">
              <a:xfrm>
                <a:off x="4377" y="3204"/>
                <a:ext cx="453" cy="182"/>
                <a:chOff x="2064" y="3838"/>
                <a:chExt cx="453" cy="182"/>
              </a:xfrm>
            </p:grpSpPr>
            <p:sp>
              <p:nvSpPr>
                <p:cNvPr id="6650" name="Oval 255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651" name="Group 256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652" name="Freeform 257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53" name="Line 258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6177" name="Group 260"/>
            <p:cNvGrpSpPr>
              <a:grpSpLocks/>
            </p:cNvGrpSpPr>
            <p:nvPr/>
          </p:nvGrpSpPr>
          <p:grpSpPr bwMode="auto">
            <a:xfrm>
              <a:off x="4967" y="3203"/>
              <a:ext cx="453" cy="953"/>
              <a:chOff x="4377" y="3204"/>
              <a:chExt cx="453" cy="953"/>
            </a:xfrm>
          </p:grpSpPr>
          <p:grpSp>
            <p:nvGrpSpPr>
              <p:cNvPr id="6542" name="Group 261"/>
              <p:cNvGrpSpPr>
                <a:grpSpLocks/>
              </p:cNvGrpSpPr>
              <p:nvPr/>
            </p:nvGrpSpPr>
            <p:grpSpPr bwMode="auto">
              <a:xfrm>
                <a:off x="4377" y="3975"/>
                <a:ext cx="453" cy="182"/>
                <a:chOff x="2064" y="3838"/>
                <a:chExt cx="453" cy="182"/>
              </a:xfrm>
            </p:grpSpPr>
            <p:sp>
              <p:nvSpPr>
                <p:cNvPr id="6628" name="Oval 262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629" name="Group 263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630" name="Freeform 264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31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543" name="Group 266"/>
              <p:cNvGrpSpPr>
                <a:grpSpLocks/>
              </p:cNvGrpSpPr>
              <p:nvPr/>
            </p:nvGrpSpPr>
            <p:grpSpPr bwMode="auto">
              <a:xfrm>
                <a:off x="4377" y="3929"/>
                <a:ext cx="453" cy="182"/>
                <a:chOff x="2064" y="3838"/>
                <a:chExt cx="453" cy="182"/>
              </a:xfrm>
            </p:grpSpPr>
            <p:sp>
              <p:nvSpPr>
                <p:cNvPr id="6624" name="Oval 267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8" name="Group 268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626" name="Freeform 269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27" name="Line 270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544" name="Group 271"/>
              <p:cNvGrpSpPr>
                <a:grpSpLocks/>
              </p:cNvGrpSpPr>
              <p:nvPr/>
            </p:nvGrpSpPr>
            <p:grpSpPr bwMode="auto">
              <a:xfrm>
                <a:off x="4377" y="3884"/>
                <a:ext cx="453" cy="182"/>
                <a:chOff x="2064" y="3838"/>
                <a:chExt cx="453" cy="182"/>
              </a:xfrm>
            </p:grpSpPr>
            <p:sp>
              <p:nvSpPr>
                <p:cNvPr id="6620" name="Oval 272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621" name="Group 273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622" name="Freeform 274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23" name="Line 275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545" name="Group 276"/>
              <p:cNvGrpSpPr>
                <a:grpSpLocks/>
              </p:cNvGrpSpPr>
              <p:nvPr/>
            </p:nvGrpSpPr>
            <p:grpSpPr bwMode="auto">
              <a:xfrm>
                <a:off x="4377" y="3839"/>
                <a:ext cx="453" cy="182"/>
                <a:chOff x="2064" y="3838"/>
                <a:chExt cx="453" cy="182"/>
              </a:xfrm>
            </p:grpSpPr>
            <p:sp>
              <p:nvSpPr>
                <p:cNvPr id="6616" name="Oval 277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617" name="Group 278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618" name="Freeform 279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19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546" name="Group 281"/>
              <p:cNvGrpSpPr>
                <a:grpSpLocks/>
              </p:cNvGrpSpPr>
              <p:nvPr/>
            </p:nvGrpSpPr>
            <p:grpSpPr bwMode="auto">
              <a:xfrm>
                <a:off x="4377" y="3793"/>
                <a:ext cx="453" cy="182"/>
                <a:chOff x="2064" y="3838"/>
                <a:chExt cx="453" cy="182"/>
              </a:xfrm>
            </p:grpSpPr>
            <p:sp>
              <p:nvSpPr>
                <p:cNvPr id="6612" name="Oval 282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613" name="Group 283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614" name="Freeform 284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15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547" name="Group 286"/>
              <p:cNvGrpSpPr>
                <a:grpSpLocks/>
              </p:cNvGrpSpPr>
              <p:nvPr/>
            </p:nvGrpSpPr>
            <p:grpSpPr bwMode="auto">
              <a:xfrm>
                <a:off x="4377" y="3748"/>
                <a:ext cx="453" cy="182"/>
                <a:chOff x="2064" y="3838"/>
                <a:chExt cx="453" cy="182"/>
              </a:xfrm>
            </p:grpSpPr>
            <p:sp>
              <p:nvSpPr>
                <p:cNvPr id="6608" name="Oval 287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609" name="Group 288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610" name="Freeform 289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11" name="Line 290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548" name="Group 291"/>
              <p:cNvGrpSpPr>
                <a:grpSpLocks/>
              </p:cNvGrpSpPr>
              <p:nvPr/>
            </p:nvGrpSpPr>
            <p:grpSpPr bwMode="auto">
              <a:xfrm>
                <a:off x="4377" y="3702"/>
                <a:ext cx="453" cy="182"/>
                <a:chOff x="2064" y="3838"/>
                <a:chExt cx="453" cy="182"/>
              </a:xfrm>
            </p:grpSpPr>
            <p:sp>
              <p:nvSpPr>
                <p:cNvPr id="6604" name="Oval 292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605" name="Group 293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606" name="Freeform 294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07" name="Line 295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549" name="Group 296"/>
              <p:cNvGrpSpPr>
                <a:grpSpLocks/>
              </p:cNvGrpSpPr>
              <p:nvPr/>
            </p:nvGrpSpPr>
            <p:grpSpPr bwMode="auto">
              <a:xfrm>
                <a:off x="4377" y="3657"/>
                <a:ext cx="453" cy="182"/>
                <a:chOff x="2064" y="3838"/>
                <a:chExt cx="453" cy="182"/>
              </a:xfrm>
            </p:grpSpPr>
            <p:sp>
              <p:nvSpPr>
                <p:cNvPr id="6600" name="Oval 297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601" name="Group 298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602" name="Freeform 299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03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550" name="Group 301"/>
              <p:cNvGrpSpPr>
                <a:grpSpLocks/>
              </p:cNvGrpSpPr>
              <p:nvPr/>
            </p:nvGrpSpPr>
            <p:grpSpPr bwMode="auto">
              <a:xfrm>
                <a:off x="4377" y="3612"/>
                <a:ext cx="453" cy="182"/>
                <a:chOff x="2064" y="3838"/>
                <a:chExt cx="453" cy="182"/>
              </a:xfrm>
            </p:grpSpPr>
            <p:sp>
              <p:nvSpPr>
                <p:cNvPr id="6596" name="Oval 302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597" name="Group 303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598" name="Freeform 304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99" name="Line 305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551" name="Group 306"/>
              <p:cNvGrpSpPr>
                <a:grpSpLocks/>
              </p:cNvGrpSpPr>
              <p:nvPr/>
            </p:nvGrpSpPr>
            <p:grpSpPr bwMode="auto">
              <a:xfrm>
                <a:off x="4377" y="3566"/>
                <a:ext cx="453" cy="182"/>
                <a:chOff x="2064" y="3838"/>
                <a:chExt cx="453" cy="182"/>
              </a:xfrm>
            </p:grpSpPr>
            <p:sp>
              <p:nvSpPr>
                <p:cNvPr id="6592" name="Oval 307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593" name="Group 308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594" name="Freeform 309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95" name="Line 310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552" name="Group 311"/>
              <p:cNvGrpSpPr>
                <a:grpSpLocks/>
              </p:cNvGrpSpPr>
              <p:nvPr/>
            </p:nvGrpSpPr>
            <p:grpSpPr bwMode="auto">
              <a:xfrm>
                <a:off x="4377" y="3521"/>
                <a:ext cx="453" cy="182"/>
                <a:chOff x="2064" y="3838"/>
                <a:chExt cx="453" cy="182"/>
              </a:xfrm>
            </p:grpSpPr>
            <p:sp>
              <p:nvSpPr>
                <p:cNvPr id="6588" name="Oval 312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589" name="Group 313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590" name="Freeform 314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91" name="Line 315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553" name="Group 316"/>
              <p:cNvGrpSpPr>
                <a:grpSpLocks/>
              </p:cNvGrpSpPr>
              <p:nvPr/>
            </p:nvGrpSpPr>
            <p:grpSpPr bwMode="auto">
              <a:xfrm>
                <a:off x="4377" y="3475"/>
                <a:ext cx="453" cy="182"/>
                <a:chOff x="2064" y="3838"/>
                <a:chExt cx="453" cy="182"/>
              </a:xfrm>
            </p:grpSpPr>
            <p:sp>
              <p:nvSpPr>
                <p:cNvPr id="6584" name="Oval 317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585" name="Group 318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586" name="Freeform 319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87" name="Line 320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554" name="Group 321"/>
              <p:cNvGrpSpPr>
                <a:grpSpLocks/>
              </p:cNvGrpSpPr>
              <p:nvPr/>
            </p:nvGrpSpPr>
            <p:grpSpPr bwMode="auto">
              <a:xfrm>
                <a:off x="4377" y="3430"/>
                <a:ext cx="453" cy="182"/>
                <a:chOff x="2064" y="3838"/>
                <a:chExt cx="453" cy="182"/>
              </a:xfrm>
            </p:grpSpPr>
            <p:sp>
              <p:nvSpPr>
                <p:cNvPr id="6580" name="Oval 322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581" name="Group 323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582" name="Freeform 324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83" name="Line 325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555" name="Group 326"/>
              <p:cNvGrpSpPr>
                <a:grpSpLocks/>
              </p:cNvGrpSpPr>
              <p:nvPr/>
            </p:nvGrpSpPr>
            <p:grpSpPr bwMode="auto">
              <a:xfrm>
                <a:off x="4377" y="3385"/>
                <a:ext cx="453" cy="182"/>
                <a:chOff x="2064" y="3838"/>
                <a:chExt cx="453" cy="182"/>
              </a:xfrm>
            </p:grpSpPr>
            <p:sp>
              <p:nvSpPr>
                <p:cNvPr id="6576" name="Oval 327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577" name="Group 328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578" name="Freeform 329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79" name="Line 330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556" name="Group 331"/>
              <p:cNvGrpSpPr>
                <a:grpSpLocks/>
              </p:cNvGrpSpPr>
              <p:nvPr/>
            </p:nvGrpSpPr>
            <p:grpSpPr bwMode="auto">
              <a:xfrm>
                <a:off x="4377" y="3340"/>
                <a:ext cx="453" cy="182"/>
                <a:chOff x="2064" y="3838"/>
                <a:chExt cx="453" cy="182"/>
              </a:xfrm>
            </p:grpSpPr>
            <p:sp>
              <p:nvSpPr>
                <p:cNvPr id="6572" name="Oval 332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573" name="Group 333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574" name="Freeform 334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75" name="Line 335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557" name="Group 336"/>
              <p:cNvGrpSpPr>
                <a:grpSpLocks/>
              </p:cNvGrpSpPr>
              <p:nvPr/>
            </p:nvGrpSpPr>
            <p:grpSpPr bwMode="auto">
              <a:xfrm>
                <a:off x="4377" y="3294"/>
                <a:ext cx="453" cy="182"/>
                <a:chOff x="2064" y="3838"/>
                <a:chExt cx="453" cy="182"/>
              </a:xfrm>
            </p:grpSpPr>
            <p:sp>
              <p:nvSpPr>
                <p:cNvPr id="6568" name="Oval 337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569" name="Group 338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570" name="Freeform 339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71" name="Line 340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558" name="Group 341"/>
              <p:cNvGrpSpPr>
                <a:grpSpLocks/>
              </p:cNvGrpSpPr>
              <p:nvPr/>
            </p:nvGrpSpPr>
            <p:grpSpPr bwMode="auto">
              <a:xfrm>
                <a:off x="4377" y="3249"/>
                <a:ext cx="453" cy="182"/>
                <a:chOff x="2064" y="3838"/>
                <a:chExt cx="453" cy="182"/>
              </a:xfrm>
            </p:grpSpPr>
            <p:sp>
              <p:nvSpPr>
                <p:cNvPr id="6564" name="Oval 342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565" name="Group 343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566" name="Freeform 344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67" name="Line 345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559" name="Group 346"/>
              <p:cNvGrpSpPr>
                <a:grpSpLocks/>
              </p:cNvGrpSpPr>
              <p:nvPr/>
            </p:nvGrpSpPr>
            <p:grpSpPr bwMode="auto">
              <a:xfrm>
                <a:off x="4377" y="3204"/>
                <a:ext cx="453" cy="182"/>
                <a:chOff x="2064" y="3838"/>
                <a:chExt cx="453" cy="182"/>
              </a:xfrm>
            </p:grpSpPr>
            <p:sp>
              <p:nvSpPr>
                <p:cNvPr id="6560" name="Oval 347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561" name="Group 348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562" name="Freeform 349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63" name="Line 350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6178" name="Group 442"/>
            <p:cNvGrpSpPr>
              <a:grpSpLocks/>
            </p:cNvGrpSpPr>
            <p:nvPr/>
          </p:nvGrpSpPr>
          <p:grpSpPr bwMode="auto">
            <a:xfrm>
              <a:off x="3606" y="3203"/>
              <a:ext cx="453" cy="953"/>
              <a:chOff x="4377" y="3204"/>
              <a:chExt cx="453" cy="953"/>
            </a:xfrm>
          </p:grpSpPr>
          <p:grpSp>
            <p:nvGrpSpPr>
              <p:cNvPr id="6452" name="Group 443"/>
              <p:cNvGrpSpPr>
                <a:grpSpLocks/>
              </p:cNvGrpSpPr>
              <p:nvPr/>
            </p:nvGrpSpPr>
            <p:grpSpPr bwMode="auto">
              <a:xfrm>
                <a:off x="4377" y="3975"/>
                <a:ext cx="453" cy="182"/>
                <a:chOff x="2064" y="3838"/>
                <a:chExt cx="453" cy="182"/>
              </a:xfrm>
            </p:grpSpPr>
            <p:sp>
              <p:nvSpPr>
                <p:cNvPr id="6538" name="Oval 444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539" name="Group 445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540" name="Freeform 446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41" name="Line 447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453" name="Group 448"/>
              <p:cNvGrpSpPr>
                <a:grpSpLocks/>
              </p:cNvGrpSpPr>
              <p:nvPr/>
            </p:nvGrpSpPr>
            <p:grpSpPr bwMode="auto">
              <a:xfrm>
                <a:off x="4377" y="3929"/>
                <a:ext cx="453" cy="182"/>
                <a:chOff x="2064" y="3838"/>
                <a:chExt cx="453" cy="182"/>
              </a:xfrm>
            </p:grpSpPr>
            <p:sp>
              <p:nvSpPr>
                <p:cNvPr id="6534" name="Oval 449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535" name="Group 450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536" name="Freeform 451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37" name="Line 452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454" name="Group 453"/>
              <p:cNvGrpSpPr>
                <a:grpSpLocks/>
              </p:cNvGrpSpPr>
              <p:nvPr/>
            </p:nvGrpSpPr>
            <p:grpSpPr bwMode="auto">
              <a:xfrm>
                <a:off x="4377" y="3884"/>
                <a:ext cx="453" cy="182"/>
                <a:chOff x="2064" y="3838"/>
                <a:chExt cx="453" cy="182"/>
              </a:xfrm>
            </p:grpSpPr>
            <p:sp>
              <p:nvSpPr>
                <p:cNvPr id="6530" name="Oval 454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531" name="Group 455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532" name="Freeform 456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33" name="Line 457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455" name="Group 458"/>
              <p:cNvGrpSpPr>
                <a:grpSpLocks/>
              </p:cNvGrpSpPr>
              <p:nvPr/>
            </p:nvGrpSpPr>
            <p:grpSpPr bwMode="auto">
              <a:xfrm>
                <a:off x="4377" y="3839"/>
                <a:ext cx="453" cy="182"/>
                <a:chOff x="2064" y="3838"/>
                <a:chExt cx="453" cy="182"/>
              </a:xfrm>
            </p:grpSpPr>
            <p:sp>
              <p:nvSpPr>
                <p:cNvPr id="6526" name="Oval 459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527" name="Group 460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528" name="Freeform 461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29" name="Line 462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456" name="Group 463"/>
              <p:cNvGrpSpPr>
                <a:grpSpLocks/>
              </p:cNvGrpSpPr>
              <p:nvPr/>
            </p:nvGrpSpPr>
            <p:grpSpPr bwMode="auto">
              <a:xfrm>
                <a:off x="4377" y="3793"/>
                <a:ext cx="453" cy="182"/>
                <a:chOff x="2064" y="3838"/>
                <a:chExt cx="453" cy="182"/>
              </a:xfrm>
            </p:grpSpPr>
            <p:sp>
              <p:nvSpPr>
                <p:cNvPr id="6522" name="Oval 464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523" name="Group 465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524" name="Freeform 466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25" name="Line 467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457" name="Group 468"/>
              <p:cNvGrpSpPr>
                <a:grpSpLocks/>
              </p:cNvGrpSpPr>
              <p:nvPr/>
            </p:nvGrpSpPr>
            <p:grpSpPr bwMode="auto">
              <a:xfrm>
                <a:off x="4377" y="3748"/>
                <a:ext cx="453" cy="182"/>
                <a:chOff x="2064" y="3838"/>
                <a:chExt cx="453" cy="182"/>
              </a:xfrm>
            </p:grpSpPr>
            <p:sp>
              <p:nvSpPr>
                <p:cNvPr id="6518" name="Oval 469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519" name="Group 470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520" name="Freeform 471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21" name="Line 472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458" name="Group 473"/>
              <p:cNvGrpSpPr>
                <a:grpSpLocks/>
              </p:cNvGrpSpPr>
              <p:nvPr/>
            </p:nvGrpSpPr>
            <p:grpSpPr bwMode="auto">
              <a:xfrm>
                <a:off x="4377" y="3702"/>
                <a:ext cx="453" cy="182"/>
                <a:chOff x="2064" y="3838"/>
                <a:chExt cx="453" cy="182"/>
              </a:xfrm>
            </p:grpSpPr>
            <p:sp>
              <p:nvSpPr>
                <p:cNvPr id="6514" name="Oval 474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515" name="Group 475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516" name="Freeform 476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17" name="Line 477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459" name="Group 478"/>
              <p:cNvGrpSpPr>
                <a:grpSpLocks/>
              </p:cNvGrpSpPr>
              <p:nvPr/>
            </p:nvGrpSpPr>
            <p:grpSpPr bwMode="auto">
              <a:xfrm>
                <a:off x="4377" y="3657"/>
                <a:ext cx="453" cy="182"/>
                <a:chOff x="2064" y="3838"/>
                <a:chExt cx="453" cy="182"/>
              </a:xfrm>
            </p:grpSpPr>
            <p:sp>
              <p:nvSpPr>
                <p:cNvPr id="6510" name="Oval 479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511" name="Group 480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512" name="Freeform 481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13" name="Line 482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460" name="Group 483"/>
              <p:cNvGrpSpPr>
                <a:grpSpLocks/>
              </p:cNvGrpSpPr>
              <p:nvPr/>
            </p:nvGrpSpPr>
            <p:grpSpPr bwMode="auto">
              <a:xfrm>
                <a:off x="4377" y="3612"/>
                <a:ext cx="453" cy="182"/>
                <a:chOff x="2064" y="3838"/>
                <a:chExt cx="453" cy="182"/>
              </a:xfrm>
            </p:grpSpPr>
            <p:sp>
              <p:nvSpPr>
                <p:cNvPr id="6506" name="Oval 484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507" name="Group 485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508" name="Freeform 486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09" name="Line 487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461" name="Group 488"/>
              <p:cNvGrpSpPr>
                <a:grpSpLocks/>
              </p:cNvGrpSpPr>
              <p:nvPr/>
            </p:nvGrpSpPr>
            <p:grpSpPr bwMode="auto">
              <a:xfrm>
                <a:off x="4377" y="3566"/>
                <a:ext cx="453" cy="182"/>
                <a:chOff x="2064" y="3838"/>
                <a:chExt cx="453" cy="182"/>
              </a:xfrm>
            </p:grpSpPr>
            <p:sp>
              <p:nvSpPr>
                <p:cNvPr id="6502" name="Oval 489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503" name="Group 490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504" name="Freeform 491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05" name="Line 492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462" name="Group 493"/>
              <p:cNvGrpSpPr>
                <a:grpSpLocks/>
              </p:cNvGrpSpPr>
              <p:nvPr/>
            </p:nvGrpSpPr>
            <p:grpSpPr bwMode="auto">
              <a:xfrm>
                <a:off x="4377" y="3521"/>
                <a:ext cx="453" cy="182"/>
                <a:chOff x="2064" y="3838"/>
                <a:chExt cx="453" cy="182"/>
              </a:xfrm>
            </p:grpSpPr>
            <p:sp>
              <p:nvSpPr>
                <p:cNvPr id="6498" name="Oval 494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499" name="Group 495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500" name="Freeform 496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01" name="Line 497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463" name="Group 498"/>
              <p:cNvGrpSpPr>
                <a:grpSpLocks/>
              </p:cNvGrpSpPr>
              <p:nvPr/>
            </p:nvGrpSpPr>
            <p:grpSpPr bwMode="auto">
              <a:xfrm>
                <a:off x="4377" y="3475"/>
                <a:ext cx="453" cy="182"/>
                <a:chOff x="2064" y="3838"/>
                <a:chExt cx="453" cy="182"/>
              </a:xfrm>
            </p:grpSpPr>
            <p:sp>
              <p:nvSpPr>
                <p:cNvPr id="6494" name="Oval 499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495" name="Group 500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496" name="Freeform 501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97" name="Line 502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464" name="Group 503"/>
              <p:cNvGrpSpPr>
                <a:grpSpLocks/>
              </p:cNvGrpSpPr>
              <p:nvPr/>
            </p:nvGrpSpPr>
            <p:grpSpPr bwMode="auto">
              <a:xfrm>
                <a:off x="4377" y="3430"/>
                <a:ext cx="453" cy="182"/>
                <a:chOff x="2064" y="3838"/>
                <a:chExt cx="453" cy="182"/>
              </a:xfrm>
            </p:grpSpPr>
            <p:sp>
              <p:nvSpPr>
                <p:cNvPr id="6490" name="Oval 504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491" name="Group 505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492" name="Freeform 506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93" name="Line 507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465" name="Group 508"/>
              <p:cNvGrpSpPr>
                <a:grpSpLocks/>
              </p:cNvGrpSpPr>
              <p:nvPr/>
            </p:nvGrpSpPr>
            <p:grpSpPr bwMode="auto">
              <a:xfrm>
                <a:off x="4377" y="3385"/>
                <a:ext cx="453" cy="182"/>
                <a:chOff x="2064" y="3838"/>
                <a:chExt cx="453" cy="182"/>
              </a:xfrm>
            </p:grpSpPr>
            <p:sp>
              <p:nvSpPr>
                <p:cNvPr id="6486" name="Oval 509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487" name="Group 510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488" name="Freeform 511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89" name="Line 512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466" name="Group 513"/>
              <p:cNvGrpSpPr>
                <a:grpSpLocks/>
              </p:cNvGrpSpPr>
              <p:nvPr/>
            </p:nvGrpSpPr>
            <p:grpSpPr bwMode="auto">
              <a:xfrm>
                <a:off x="4377" y="3340"/>
                <a:ext cx="453" cy="182"/>
                <a:chOff x="2064" y="3838"/>
                <a:chExt cx="453" cy="182"/>
              </a:xfrm>
            </p:grpSpPr>
            <p:sp>
              <p:nvSpPr>
                <p:cNvPr id="6482" name="Oval 514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483" name="Group 515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484" name="Freeform 516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85" name="Line 517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467" name="Group 518"/>
              <p:cNvGrpSpPr>
                <a:grpSpLocks/>
              </p:cNvGrpSpPr>
              <p:nvPr/>
            </p:nvGrpSpPr>
            <p:grpSpPr bwMode="auto">
              <a:xfrm>
                <a:off x="4377" y="3294"/>
                <a:ext cx="453" cy="182"/>
                <a:chOff x="2064" y="3838"/>
                <a:chExt cx="453" cy="182"/>
              </a:xfrm>
            </p:grpSpPr>
            <p:sp>
              <p:nvSpPr>
                <p:cNvPr id="6478" name="Oval 519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479" name="Group 520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480" name="Freeform 521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81" name="Line 522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468" name="Group 523"/>
              <p:cNvGrpSpPr>
                <a:grpSpLocks/>
              </p:cNvGrpSpPr>
              <p:nvPr/>
            </p:nvGrpSpPr>
            <p:grpSpPr bwMode="auto">
              <a:xfrm>
                <a:off x="4377" y="3249"/>
                <a:ext cx="453" cy="182"/>
                <a:chOff x="2064" y="3838"/>
                <a:chExt cx="453" cy="182"/>
              </a:xfrm>
            </p:grpSpPr>
            <p:sp>
              <p:nvSpPr>
                <p:cNvPr id="6474" name="Oval 524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475" name="Group 525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476" name="Freeform 526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77" name="Line 527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469" name="Group 528"/>
              <p:cNvGrpSpPr>
                <a:grpSpLocks/>
              </p:cNvGrpSpPr>
              <p:nvPr/>
            </p:nvGrpSpPr>
            <p:grpSpPr bwMode="auto">
              <a:xfrm>
                <a:off x="4377" y="3204"/>
                <a:ext cx="453" cy="182"/>
                <a:chOff x="2064" y="3838"/>
                <a:chExt cx="453" cy="182"/>
              </a:xfrm>
            </p:grpSpPr>
            <p:sp>
              <p:nvSpPr>
                <p:cNvPr id="6470" name="Oval 529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471" name="Group 530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472" name="Freeform 531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73" name="Line 532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6179" name="Group 533"/>
            <p:cNvGrpSpPr>
              <a:grpSpLocks/>
            </p:cNvGrpSpPr>
            <p:nvPr/>
          </p:nvGrpSpPr>
          <p:grpSpPr bwMode="auto">
            <a:xfrm>
              <a:off x="4967" y="2387"/>
              <a:ext cx="453" cy="953"/>
              <a:chOff x="4377" y="3204"/>
              <a:chExt cx="453" cy="953"/>
            </a:xfrm>
          </p:grpSpPr>
          <p:grpSp>
            <p:nvGrpSpPr>
              <p:cNvPr id="6362" name="Group 534"/>
              <p:cNvGrpSpPr>
                <a:grpSpLocks/>
              </p:cNvGrpSpPr>
              <p:nvPr/>
            </p:nvGrpSpPr>
            <p:grpSpPr bwMode="auto">
              <a:xfrm>
                <a:off x="4377" y="3975"/>
                <a:ext cx="453" cy="182"/>
                <a:chOff x="2064" y="3838"/>
                <a:chExt cx="453" cy="182"/>
              </a:xfrm>
            </p:grpSpPr>
            <p:sp>
              <p:nvSpPr>
                <p:cNvPr id="6448" name="Oval 535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449" name="Group 536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450" name="Freeform 537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51" name="Line 538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363" name="Group 539"/>
              <p:cNvGrpSpPr>
                <a:grpSpLocks/>
              </p:cNvGrpSpPr>
              <p:nvPr/>
            </p:nvGrpSpPr>
            <p:grpSpPr bwMode="auto">
              <a:xfrm>
                <a:off x="4377" y="3929"/>
                <a:ext cx="453" cy="182"/>
                <a:chOff x="2064" y="3838"/>
                <a:chExt cx="453" cy="182"/>
              </a:xfrm>
            </p:grpSpPr>
            <p:sp>
              <p:nvSpPr>
                <p:cNvPr id="6444" name="Oval 540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445" name="Group 541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446" name="Freeform 542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47" name="Line 543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364" name="Group 544"/>
              <p:cNvGrpSpPr>
                <a:grpSpLocks/>
              </p:cNvGrpSpPr>
              <p:nvPr/>
            </p:nvGrpSpPr>
            <p:grpSpPr bwMode="auto">
              <a:xfrm>
                <a:off x="4377" y="3884"/>
                <a:ext cx="453" cy="182"/>
                <a:chOff x="2064" y="3838"/>
                <a:chExt cx="453" cy="182"/>
              </a:xfrm>
            </p:grpSpPr>
            <p:sp>
              <p:nvSpPr>
                <p:cNvPr id="6440" name="Oval 545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441" name="Group 546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442" name="Freeform 547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43" name="Line 548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365" name="Group 549"/>
              <p:cNvGrpSpPr>
                <a:grpSpLocks/>
              </p:cNvGrpSpPr>
              <p:nvPr/>
            </p:nvGrpSpPr>
            <p:grpSpPr bwMode="auto">
              <a:xfrm>
                <a:off x="4377" y="3839"/>
                <a:ext cx="453" cy="182"/>
                <a:chOff x="2064" y="3838"/>
                <a:chExt cx="453" cy="182"/>
              </a:xfrm>
            </p:grpSpPr>
            <p:sp>
              <p:nvSpPr>
                <p:cNvPr id="6436" name="Oval 550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437" name="Group 551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438" name="Freeform 552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39" name="Line 553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366" name="Group 554"/>
              <p:cNvGrpSpPr>
                <a:grpSpLocks/>
              </p:cNvGrpSpPr>
              <p:nvPr/>
            </p:nvGrpSpPr>
            <p:grpSpPr bwMode="auto">
              <a:xfrm>
                <a:off x="4377" y="3793"/>
                <a:ext cx="453" cy="182"/>
                <a:chOff x="2064" y="3838"/>
                <a:chExt cx="453" cy="182"/>
              </a:xfrm>
            </p:grpSpPr>
            <p:sp>
              <p:nvSpPr>
                <p:cNvPr id="6432" name="Oval 555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433" name="Group 556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434" name="Freeform 557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35" name="Line 558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367" name="Group 559"/>
              <p:cNvGrpSpPr>
                <a:grpSpLocks/>
              </p:cNvGrpSpPr>
              <p:nvPr/>
            </p:nvGrpSpPr>
            <p:grpSpPr bwMode="auto">
              <a:xfrm>
                <a:off x="4377" y="3748"/>
                <a:ext cx="453" cy="182"/>
                <a:chOff x="2064" y="3838"/>
                <a:chExt cx="453" cy="182"/>
              </a:xfrm>
            </p:grpSpPr>
            <p:sp>
              <p:nvSpPr>
                <p:cNvPr id="6428" name="Oval 560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429" name="Group 561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430" name="Freeform 562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31" name="Line 563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368" name="Group 564"/>
              <p:cNvGrpSpPr>
                <a:grpSpLocks/>
              </p:cNvGrpSpPr>
              <p:nvPr/>
            </p:nvGrpSpPr>
            <p:grpSpPr bwMode="auto">
              <a:xfrm>
                <a:off x="4377" y="3702"/>
                <a:ext cx="453" cy="182"/>
                <a:chOff x="2064" y="3838"/>
                <a:chExt cx="453" cy="182"/>
              </a:xfrm>
            </p:grpSpPr>
            <p:sp>
              <p:nvSpPr>
                <p:cNvPr id="6424" name="Oval 565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425" name="Group 566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426" name="Freeform 567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27" name="Line 568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369" name="Group 569"/>
              <p:cNvGrpSpPr>
                <a:grpSpLocks/>
              </p:cNvGrpSpPr>
              <p:nvPr/>
            </p:nvGrpSpPr>
            <p:grpSpPr bwMode="auto">
              <a:xfrm>
                <a:off x="4377" y="3657"/>
                <a:ext cx="453" cy="182"/>
                <a:chOff x="2064" y="3838"/>
                <a:chExt cx="453" cy="182"/>
              </a:xfrm>
            </p:grpSpPr>
            <p:sp>
              <p:nvSpPr>
                <p:cNvPr id="6420" name="Oval 570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421" name="Group 571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422" name="Freeform 572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23" name="Line 573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370" name="Group 574"/>
              <p:cNvGrpSpPr>
                <a:grpSpLocks/>
              </p:cNvGrpSpPr>
              <p:nvPr/>
            </p:nvGrpSpPr>
            <p:grpSpPr bwMode="auto">
              <a:xfrm>
                <a:off x="4377" y="3612"/>
                <a:ext cx="453" cy="182"/>
                <a:chOff x="2064" y="3838"/>
                <a:chExt cx="453" cy="182"/>
              </a:xfrm>
            </p:grpSpPr>
            <p:sp>
              <p:nvSpPr>
                <p:cNvPr id="6416" name="Oval 575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417" name="Group 576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418" name="Freeform 577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19" name="Line 578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371" name="Group 579"/>
              <p:cNvGrpSpPr>
                <a:grpSpLocks/>
              </p:cNvGrpSpPr>
              <p:nvPr/>
            </p:nvGrpSpPr>
            <p:grpSpPr bwMode="auto">
              <a:xfrm>
                <a:off x="4377" y="3566"/>
                <a:ext cx="453" cy="182"/>
                <a:chOff x="2064" y="3838"/>
                <a:chExt cx="453" cy="182"/>
              </a:xfrm>
            </p:grpSpPr>
            <p:sp>
              <p:nvSpPr>
                <p:cNvPr id="6412" name="Oval 580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413" name="Group 581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414" name="Freeform 582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15" name="Line 583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372" name="Group 584"/>
              <p:cNvGrpSpPr>
                <a:grpSpLocks/>
              </p:cNvGrpSpPr>
              <p:nvPr/>
            </p:nvGrpSpPr>
            <p:grpSpPr bwMode="auto">
              <a:xfrm>
                <a:off x="4377" y="3521"/>
                <a:ext cx="453" cy="182"/>
                <a:chOff x="2064" y="3838"/>
                <a:chExt cx="453" cy="182"/>
              </a:xfrm>
            </p:grpSpPr>
            <p:sp>
              <p:nvSpPr>
                <p:cNvPr id="6408" name="Oval 585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409" name="Group 586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410" name="Freeform 587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11" name="Line 588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373" name="Group 589"/>
              <p:cNvGrpSpPr>
                <a:grpSpLocks/>
              </p:cNvGrpSpPr>
              <p:nvPr/>
            </p:nvGrpSpPr>
            <p:grpSpPr bwMode="auto">
              <a:xfrm>
                <a:off x="4377" y="3475"/>
                <a:ext cx="453" cy="182"/>
                <a:chOff x="2064" y="3838"/>
                <a:chExt cx="453" cy="182"/>
              </a:xfrm>
            </p:grpSpPr>
            <p:sp>
              <p:nvSpPr>
                <p:cNvPr id="6404" name="Oval 590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405" name="Group 591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406" name="Freeform 592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07" name="Line 593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374" name="Group 594"/>
              <p:cNvGrpSpPr>
                <a:grpSpLocks/>
              </p:cNvGrpSpPr>
              <p:nvPr/>
            </p:nvGrpSpPr>
            <p:grpSpPr bwMode="auto">
              <a:xfrm>
                <a:off x="4377" y="3430"/>
                <a:ext cx="453" cy="182"/>
                <a:chOff x="2064" y="3838"/>
                <a:chExt cx="453" cy="182"/>
              </a:xfrm>
            </p:grpSpPr>
            <p:sp>
              <p:nvSpPr>
                <p:cNvPr id="6400" name="Oval 595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401" name="Group 596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402" name="Freeform 597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03" name="Line 598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375" name="Group 599"/>
              <p:cNvGrpSpPr>
                <a:grpSpLocks/>
              </p:cNvGrpSpPr>
              <p:nvPr/>
            </p:nvGrpSpPr>
            <p:grpSpPr bwMode="auto">
              <a:xfrm>
                <a:off x="4377" y="3385"/>
                <a:ext cx="453" cy="182"/>
                <a:chOff x="2064" y="3838"/>
                <a:chExt cx="453" cy="182"/>
              </a:xfrm>
            </p:grpSpPr>
            <p:sp>
              <p:nvSpPr>
                <p:cNvPr id="6396" name="Oval 600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397" name="Group 601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398" name="Freeform 602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99" name="Line 603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376" name="Group 604"/>
              <p:cNvGrpSpPr>
                <a:grpSpLocks/>
              </p:cNvGrpSpPr>
              <p:nvPr/>
            </p:nvGrpSpPr>
            <p:grpSpPr bwMode="auto">
              <a:xfrm>
                <a:off x="4377" y="3340"/>
                <a:ext cx="453" cy="182"/>
                <a:chOff x="2064" y="3838"/>
                <a:chExt cx="453" cy="182"/>
              </a:xfrm>
            </p:grpSpPr>
            <p:sp>
              <p:nvSpPr>
                <p:cNvPr id="6392" name="Oval 605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393" name="Group 606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394" name="Freeform 607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95" name="Line 608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377" name="Group 609"/>
              <p:cNvGrpSpPr>
                <a:grpSpLocks/>
              </p:cNvGrpSpPr>
              <p:nvPr/>
            </p:nvGrpSpPr>
            <p:grpSpPr bwMode="auto">
              <a:xfrm>
                <a:off x="4377" y="3294"/>
                <a:ext cx="453" cy="182"/>
                <a:chOff x="2064" y="3838"/>
                <a:chExt cx="453" cy="182"/>
              </a:xfrm>
            </p:grpSpPr>
            <p:sp>
              <p:nvSpPr>
                <p:cNvPr id="6388" name="Oval 610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389" name="Group 611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390" name="Freeform 612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91" name="Line 613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378" name="Group 614"/>
              <p:cNvGrpSpPr>
                <a:grpSpLocks/>
              </p:cNvGrpSpPr>
              <p:nvPr/>
            </p:nvGrpSpPr>
            <p:grpSpPr bwMode="auto">
              <a:xfrm>
                <a:off x="4377" y="3249"/>
                <a:ext cx="453" cy="182"/>
                <a:chOff x="2064" y="3838"/>
                <a:chExt cx="453" cy="182"/>
              </a:xfrm>
            </p:grpSpPr>
            <p:sp>
              <p:nvSpPr>
                <p:cNvPr id="6384" name="Oval 615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385" name="Group 616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386" name="Freeform 617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87" name="Line 618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379" name="Group 619"/>
              <p:cNvGrpSpPr>
                <a:grpSpLocks/>
              </p:cNvGrpSpPr>
              <p:nvPr/>
            </p:nvGrpSpPr>
            <p:grpSpPr bwMode="auto">
              <a:xfrm>
                <a:off x="4377" y="3204"/>
                <a:ext cx="453" cy="182"/>
                <a:chOff x="2064" y="3838"/>
                <a:chExt cx="453" cy="182"/>
              </a:xfrm>
            </p:grpSpPr>
            <p:sp>
              <p:nvSpPr>
                <p:cNvPr id="6380" name="Oval 620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381" name="Group 621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382" name="Freeform 622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83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6180" name="Group 624"/>
            <p:cNvGrpSpPr>
              <a:grpSpLocks/>
            </p:cNvGrpSpPr>
            <p:nvPr/>
          </p:nvGrpSpPr>
          <p:grpSpPr bwMode="auto">
            <a:xfrm>
              <a:off x="4377" y="2387"/>
              <a:ext cx="453" cy="953"/>
              <a:chOff x="4377" y="3204"/>
              <a:chExt cx="453" cy="953"/>
            </a:xfrm>
          </p:grpSpPr>
          <p:grpSp>
            <p:nvGrpSpPr>
              <p:cNvPr id="6272" name="Group 625"/>
              <p:cNvGrpSpPr>
                <a:grpSpLocks/>
              </p:cNvGrpSpPr>
              <p:nvPr/>
            </p:nvGrpSpPr>
            <p:grpSpPr bwMode="auto">
              <a:xfrm>
                <a:off x="4377" y="3975"/>
                <a:ext cx="453" cy="182"/>
                <a:chOff x="2064" y="3838"/>
                <a:chExt cx="453" cy="182"/>
              </a:xfrm>
            </p:grpSpPr>
            <p:sp>
              <p:nvSpPr>
                <p:cNvPr id="6358" name="Oval 626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359" name="Group 627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360" name="Freeform 628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61" name="Line 629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273" name="Group 630"/>
              <p:cNvGrpSpPr>
                <a:grpSpLocks/>
              </p:cNvGrpSpPr>
              <p:nvPr/>
            </p:nvGrpSpPr>
            <p:grpSpPr bwMode="auto">
              <a:xfrm>
                <a:off x="4377" y="3929"/>
                <a:ext cx="453" cy="182"/>
                <a:chOff x="2064" y="3838"/>
                <a:chExt cx="453" cy="182"/>
              </a:xfrm>
            </p:grpSpPr>
            <p:sp>
              <p:nvSpPr>
                <p:cNvPr id="6354" name="Oval 631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355" name="Group 632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356" name="Freeform 633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57" name="Line 634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274" name="Group 635"/>
              <p:cNvGrpSpPr>
                <a:grpSpLocks/>
              </p:cNvGrpSpPr>
              <p:nvPr/>
            </p:nvGrpSpPr>
            <p:grpSpPr bwMode="auto">
              <a:xfrm>
                <a:off x="4377" y="3884"/>
                <a:ext cx="453" cy="182"/>
                <a:chOff x="2064" y="3838"/>
                <a:chExt cx="453" cy="182"/>
              </a:xfrm>
            </p:grpSpPr>
            <p:sp>
              <p:nvSpPr>
                <p:cNvPr id="6350" name="Oval 636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351" name="Group 637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352" name="Freeform 638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53" name="Line 639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275" name="Group 640"/>
              <p:cNvGrpSpPr>
                <a:grpSpLocks/>
              </p:cNvGrpSpPr>
              <p:nvPr/>
            </p:nvGrpSpPr>
            <p:grpSpPr bwMode="auto">
              <a:xfrm>
                <a:off x="4377" y="3839"/>
                <a:ext cx="453" cy="182"/>
                <a:chOff x="2064" y="3838"/>
                <a:chExt cx="453" cy="182"/>
              </a:xfrm>
            </p:grpSpPr>
            <p:sp>
              <p:nvSpPr>
                <p:cNvPr id="6346" name="Oval 641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347" name="Group 642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348" name="Freeform 643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49" name="Line 644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276" name="Group 645"/>
              <p:cNvGrpSpPr>
                <a:grpSpLocks/>
              </p:cNvGrpSpPr>
              <p:nvPr/>
            </p:nvGrpSpPr>
            <p:grpSpPr bwMode="auto">
              <a:xfrm>
                <a:off x="4377" y="3793"/>
                <a:ext cx="453" cy="182"/>
                <a:chOff x="2064" y="3838"/>
                <a:chExt cx="453" cy="182"/>
              </a:xfrm>
            </p:grpSpPr>
            <p:sp>
              <p:nvSpPr>
                <p:cNvPr id="6342" name="Oval 646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343" name="Group 647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344" name="Freeform 648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45" name="Line 649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277" name="Group 650"/>
              <p:cNvGrpSpPr>
                <a:grpSpLocks/>
              </p:cNvGrpSpPr>
              <p:nvPr/>
            </p:nvGrpSpPr>
            <p:grpSpPr bwMode="auto">
              <a:xfrm>
                <a:off x="4377" y="3748"/>
                <a:ext cx="453" cy="182"/>
                <a:chOff x="2064" y="3838"/>
                <a:chExt cx="453" cy="182"/>
              </a:xfrm>
            </p:grpSpPr>
            <p:sp>
              <p:nvSpPr>
                <p:cNvPr id="6338" name="Oval 651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339" name="Group 652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340" name="Freeform 653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41" name="Line 654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278" name="Group 655"/>
              <p:cNvGrpSpPr>
                <a:grpSpLocks/>
              </p:cNvGrpSpPr>
              <p:nvPr/>
            </p:nvGrpSpPr>
            <p:grpSpPr bwMode="auto">
              <a:xfrm>
                <a:off x="4377" y="3702"/>
                <a:ext cx="453" cy="182"/>
                <a:chOff x="2064" y="3838"/>
                <a:chExt cx="453" cy="182"/>
              </a:xfrm>
            </p:grpSpPr>
            <p:sp>
              <p:nvSpPr>
                <p:cNvPr id="6334" name="Oval 656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335" name="Group 657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336" name="Freeform 658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37" name="Line 659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279" name="Group 660"/>
              <p:cNvGrpSpPr>
                <a:grpSpLocks/>
              </p:cNvGrpSpPr>
              <p:nvPr/>
            </p:nvGrpSpPr>
            <p:grpSpPr bwMode="auto">
              <a:xfrm>
                <a:off x="4377" y="3657"/>
                <a:ext cx="453" cy="182"/>
                <a:chOff x="2064" y="3838"/>
                <a:chExt cx="453" cy="182"/>
              </a:xfrm>
            </p:grpSpPr>
            <p:sp>
              <p:nvSpPr>
                <p:cNvPr id="6330" name="Oval 661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331" name="Group 662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332" name="Freeform 663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33" name="Line 664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280" name="Group 665"/>
              <p:cNvGrpSpPr>
                <a:grpSpLocks/>
              </p:cNvGrpSpPr>
              <p:nvPr/>
            </p:nvGrpSpPr>
            <p:grpSpPr bwMode="auto">
              <a:xfrm>
                <a:off x="4377" y="3612"/>
                <a:ext cx="453" cy="182"/>
                <a:chOff x="2064" y="3838"/>
                <a:chExt cx="453" cy="182"/>
              </a:xfrm>
            </p:grpSpPr>
            <p:sp>
              <p:nvSpPr>
                <p:cNvPr id="6326" name="Oval 666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327" name="Group 667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328" name="Freeform 668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29" name="Line 669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281" name="Group 670"/>
              <p:cNvGrpSpPr>
                <a:grpSpLocks/>
              </p:cNvGrpSpPr>
              <p:nvPr/>
            </p:nvGrpSpPr>
            <p:grpSpPr bwMode="auto">
              <a:xfrm>
                <a:off x="4377" y="3566"/>
                <a:ext cx="453" cy="182"/>
                <a:chOff x="2064" y="3838"/>
                <a:chExt cx="453" cy="182"/>
              </a:xfrm>
            </p:grpSpPr>
            <p:sp>
              <p:nvSpPr>
                <p:cNvPr id="6322" name="Oval 671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323" name="Group 672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324" name="Freeform 673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25" name="Line 674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282" name="Group 675"/>
              <p:cNvGrpSpPr>
                <a:grpSpLocks/>
              </p:cNvGrpSpPr>
              <p:nvPr/>
            </p:nvGrpSpPr>
            <p:grpSpPr bwMode="auto">
              <a:xfrm>
                <a:off x="4377" y="3521"/>
                <a:ext cx="453" cy="182"/>
                <a:chOff x="2064" y="3838"/>
                <a:chExt cx="453" cy="182"/>
              </a:xfrm>
            </p:grpSpPr>
            <p:sp>
              <p:nvSpPr>
                <p:cNvPr id="6318" name="Oval 676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319" name="Group 677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320" name="Freeform 678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21" name="Line 679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283" name="Group 680"/>
              <p:cNvGrpSpPr>
                <a:grpSpLocks/>
              </p:cNvGrpSpPr>
              <p:nvPr/>
            </p:nvGrpSpPr>
            <p:grpSpPr bwMode="auto">
              <a:xfrm>
                <a:off x="4377" y="3475"/>
                <a:ext cx="453" cy="182"/>
                <a:chOff x="2064" y="3838"/>
                <a:chExt cx="453" cy="182"/>
              </a:xfrm>
            </p:grpSpPr>
            <p:sp>
              <p:nvSpPr>
                <p:cNvPr id="6314" name="Oval 681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315" name="Group 682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316" name="Freeform 683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17" name="Line 684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284" name="Group 685"/>
              <p:cNvGrpSpPr>
                <a:grpSpLocks/>
              </p:cNvGrpSpPr>
              <p:nvPr/>
            </p:nvGrpSpPr>
            <p:grpSpPr bwMode="auto">
              <a:xfrm>
                <a:off x="4377" y="3430"/>
                <a:ext cx="453" cy="182"/>
                <a:chOff x="2064" y="3838"/>
                <a:chExt cx="453" cy="182"/>
              </a:xfrm>
            </p:grpSpPr>
            <p:sp>
              <p:nvSpPr>
                <p:cNvPr id="6310" name="Oval 686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311" name="Group 687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312" name="Freeform 688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13" name="Line 689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285" name="Group 690"/>
              <p:cNvGrpSpPr>
                <a:grpSpLocks/>
              </p:cNvGrpSpPr>
              <p:nvPr/>
            </p:nvGrpSpPr>
            <p:grpSpPr bwMode="auto">
              <a:xfrm>
                <a:off x="4377" y="3385"/>
                <a:ext cx="453" cy="182"/>
                <a:chOff x="2064" y="3838"/>
                <a:chExt cx="453" cy="182"/>
              </a:xfrm>
            </p:grpSpPr>
            <p:sp>
              <p:nvSpPr>
                <p:cNvPr id="6306" name="Oval 691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307" name="Group 692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308" name="Freeform 693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09" name="Line 694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286" name="Group 695"/>
              <p:cNvGrpSpPr>
                <a:grpSpLocks/>
              </p:cNvGrpSpPr>
              <p:nvPr/>
            </p:nvGrpSpPr>
            <p:grpSpPr bwMode="auto">
              <a:xfrm>
                <a:off x="4377" y="3340"/>
                <a:ext cx="453" cy="182"/>
                <a:chOff x="2064" y="3838"/>
                <a:chExt cx="453" cy="182"/>
              </a:xfrm>
            </p:grpSpPr>
            <p:sp>
              <p:nvSpPr>
                <p:cNvPr id="6302" name="Oval 696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303" name="Group 697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304" name="Freeform 698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05" name="Line 699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287" name="Group 700"/>
              <p:cNvGrpSpPr>
                <a:grpSpLocks/>
              </p:cNvGrpSpPr>
              <p:nvPr/>
            </p:nvGrpSpPr>
            <p:grpSpPr bwMode="auto">
              <a:xfrm>
                <a:off x="4377" y="3294"/>
                <a:ext cx="453" cy="182"/>
                <a:chOff x="2064" y="3838"/>
                <a:chExt cx="453" cy="182"/>
              </a:xfrm>
            </p:grpSpPr>
            <p:sp>
              <p:nvSpPr>
                <p:cNvPr id="6298" name="Oval 701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299" name="Group 702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300" name="Freeform 703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01" name="Line 704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288" name="Group 705"/>
              <p:cNvGrpSpPr>
                <a:grpSpLocks/>
              </p:cNvGrpSpPr>
              <p:nvPr/>
            </p:nvGrpSpPr>
            <p:grpSpPr bwMode="auto">
              <a:xfrm>
                <a:off x="4377" y="3249"/>
                <a:ext cx="453" cy="182"/>
                <a:chOff x="2064" y="3838"/>
                <a:chExt cx="453" cy="182"/>
              </a:xfrm>
            </p:grpSpPr>
            <p:sp>
              <p:nvSpPr>
                <p:cNvPr id="6294" name="Oval 706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295" name="Group 707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296" name="Freeform 708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97" name="Line 709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289" name="Group 710"/>
              <p:cNvGrpSpPr>
                <a:grpSpLocks/>
              </p:cNvGrpSpPr>
              <p:nvPr/>
            </p:nvGrpSpPr>
            <p:grpSpPr bwMode="auto">
              <a:xfrm>
                <a:off x="4377" y="3204"/>
                <a:ext cx="453" cy="182"/>
                <a:chOff x="2064" y="3838"/>
                <a:chExt cx="453" cy="182"/>
              </a:xfrm>
            </p:grpSpPr>
            <p:sp>
              <p:nvSpPr>
                <p:cNvPr id="6290" name="Oval 711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291" name="Group 712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292" name="Freeform 713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93" name="Line 714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6181" name="Group 715"/>
            <p:cNvGrpSpPr>
              <a:grpSpLocks/>
            </p:cNvGrpSpPr>
            <p:nvPr/>
          </p:nvGrpSpPr>
          <p:grpSpPr bwMode="auto">
            <a:xfrm>
              <a:off x="4967" y="1570"/>
              <a:ext cx="453" cy="953"/>
              <a:chOff x="4377" y="3204"/>
              <a:chExt cx="453" cy="953"/>
            </a:xfrm>
          </p:grpSpPr>
          <p:grpSp>
            <p:nvGrpSpPr>
              <p:cNvPr id="6182" name="Group 716"/>
              <p:cNvGrpSpPr>
                <a:grpSpLocks/>
              </p:cNvGrpSpPr>
              <p:nvPr/>
            </p:nvGrpSpPr>
            <p:grpSpPr bwMode="auto">
              <a:xfrm>
                <a:off x="4377" y="3975"/>
                <a:ext cx="453" cy="182"/>
                <a:chOff x="2064" y="3838"/>
                <a:chExt cx="453" cy="182"/>
              </a:xfrm>
            </p:grpSpPr>
            <p:sp>
              <p:nvSpPr>
                <p:cNvPr id="6268" name="Oval 717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269" name="Group 718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270" name="Freeform 719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71" name="Line 720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183" name="Group 721"/>
              <p:cNvGrpSpPr>
                <a:grpSpLocks/>
              </p:cNvGrpSpPr>
              <p:nvPr/>
            </p:nvGrpSpPr>
            <p:grpSpPr bwMode="auto">
              <a:xfrm>
                <a:off x="4377" y="3929"/>
                <a:ext cx="453" cy="182"/>
                <a:chOff x="2064" y="3838"/>
                <a:chExt cx="453" cy="182"/>
              </a:xfrm>
            </p:grpSpPr>
            <p:sp>
              <p:nvSpPr>
                <p:cNvPr id="6264" name="Oval 722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265" name="Group 723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266" name="Freeform 724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67" name="Line 725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184" name="Group 726"/>
              <p:cNvGrpSpPr>
                <a:grpSpLocks/>
              </p:cNvGrpSpPr>
              <p:nvPr/>
            </p:nvGrpSpPr>
            <p:grpSpPr bwMode="auto">
              <a:xfrm>
                <a:off x="4377" y="3884"/>
                <a:ext cx="453" cy="182"/>
                <a:chOff x="2064" y="3838"/>
                <a:chExt cx="453" cy="182"/>
              </a:xfrm>
            </p:grpSpPr>
            <p:sp>
              <p:nvSpPr>
                <p:cNvPr id="6260" name="Oval 727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261" name="Group 728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262" name="Freeform 729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63" name="Line 730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185" name="Group 731"/>
              <p:cNvGrpSpPr>
                <a:grpSpLocks/>
              </p:cNvGrpSpPr>
              <p:nvPr/>
            </p:nvGrpSpPr>
            <p:grpSpPr bwMode="auto">
              <a:xfrm>
                <a:off x="4377" y="3839"/>
                <a:ext cx="453" cy="182"/>
                <a:chOff x="2064" y="3838"/>
                <a:chExt cx="453" cy="182"/>
              </a:xfrm>
            </p:grpSpPr>
            <p:sp>
              <p:nvSpPr>
                <p:cNvPr id="6256" name="Oval 732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257" name="Group 733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258" name="Freeform 734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59" name="Line 735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186" name="Group 736"/>
              <p:cNvGrpSpPr>
                <a:grpSpLocks/>
              </p:cNvGrpSpPr>
              <p:nvPr/>
            </p:nvGrpSpPr>
            <p:grpSpPr bwMode="auto">
              <a:xfrm>
                <a:off x="4377" y="3793"/>
                <a:ext cx="453" cy="182"/>
                <a:chOff x="2064" y="3838"/>
                <a:chExt cx="453" cy="182"/>
              </a:xfrm>
            </p:grpSpPr>
            <p:sp>
              <p:nvSpPr>
                <p:cNvPr id="6252" name="Oval 737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253" name="Group 738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254" name="Freeform 739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55" name="Line 740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187" name="Group 741"/>
              <p:cNvGrpSpPr>
                <a:grpSpLocks/>
              </p:cNvGrpSpPr>
              <p:nvPr/>
            </p:nvGrpSpPr>
            <p:grpSpPr bwMode="auto">
              <a:xfrm>
                <a:off x="4377" y="3748"/>
                <a:ext cx="453" cy="182"/>
                <a:chOff x="2064" y="3838"/>
                <a:chExt cx="453" cy="182"/>
              </a:xfrm>
            </p:grpSpPr>
            <p:sp>
              <p:nvSpPr>
                <p:cNvPr id="6248" name="Oval 742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249" name="Group 743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250" name="Freeform 744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51" name="Line 745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188" name="Group 746"/>
              <p:cNvGrpSpPr>
                <a:grpSpLocks/>
              </p:cNvGrpSpPr>
              <p:nvPr/>
            </p:nvGrpSpPr>
            <p:grpSpPr bwMode="auto">
              <a:xfrm>
                <a:off x="4377" y="3702"/>
                <a:ext cx="453" cy="182"/>
                <a:chOff x="2064" y="3838"/>
                <a:chExt cx="453" cy="182"/>
              </a:xfrm>
            </p:grpSpPr>
            <p:sp>
              <p:nvSpPr>
                <p:cNvPr id="6244" name="Oval 747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245" name="Group 748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246" name="Freeform 749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47" name="Line 750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189" name="Group 751"/>
              <p:cNvGrpSpPr>
                <a:grpSpLocks/>
              </p:cNvGrpSpPr>
              <p:nvPr/>
            </p:nvGrpSpPr>
            <p:grpSpPr bwMode="auto">
              <a:xfrm>
                <a:off x="4377" y="3657"/>
                <a:ext cx="453" cy="182"/>
                <a:chOff x="2064" y="3838"/>
                <a:chExt cx="453" cy="182"/>
              </a:xfrm>
            </p:grpSpPr>
            <p:sp>
              <p:nvSpPr>
                <p:cNvPr id="6240" name="Oval 752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241" name="Group 753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242" name="Freeform 754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43" name="Line 755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190" name="Group 756"/>
              <p:cNvGrpSpPr>
                <a:grpSpLocks/>
              </p:cNvGrpSpPr>
              <p:nvPr/>
            </p:nvGrpSpPr>
            <p:grpSpPr bwMode="auto">
              <a:xfrm>
                <a:off x="4377" y="3612"/>
                <a:ext cx="453" cy="182"/>
                <a:chOff x="2064" y="3838"/>
                <a:chExt cx="453" cy="182"/>
              </a:xfrm>
            </p:grpSpPr>
            <p:sp>
              <p:nvSpPr>
                <p:cNvPr id="6236" name="Oval 757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237" name="Group 758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238" name="Freeform 759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39" name="Line 760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191" name="Group 761"/>
              <p:cNvGrpSpPr>
                <a:grpSpLocks/>
              </p:cNvGrpSpPr>
              <p:nvPr/>
            </p:nvGrpSpPr>
            <p:grpSpPr bwMode="auto">
              <a:xfrm>
                <a:off x="4377" y="3566"/>
                <a:ext cx="453" cy="182"/>
                <a:chOff x="2064" y="3838"/>
                <a:chExt cx="453" cy="182"/>
              </a:xfrm>
            </p:grpSpPr>
            <p:sp>
              <p:nvSpPr>
                <p:cNvPr id="6232" name="Oval 762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233" name="Group 763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234" name="Freeform 764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35" name="Line 765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192" name="Group 766"/>
              <p:cNvGrpSpPr>
                <a:grpSpLocks/>
              </p:cNvGrpSpPr>
              <p:nvPr/>
            </p:nvGrpSpPr>
            <p:grpSpPr bwMode="auto">
              <a:xfrm>
                <a:off x="4377" y="3521"/>
                <a:ext cx="453" cy="182"/>
                <a:chOff x="2064" y="3838"/>
                <a:chExt cx="453" cy="182"/>
              </a:xfrm>
            </p:grpSpPr>
            <p:sp>
              <p:nvSpPr>
                <p:cNvPr id="6228" name="Oval 767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229" name="Group 768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230" name="Freeform 769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31" name="Line 770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193" name="Group 771"/>
              <p:cNvGrpSpPr>
                <a:grpSpLocks/>
              </p:cNvGrpSpPr>
              <p:nvPr/>
            </p:nvGrpSpPr>
            <p:grpSpPr bwMode="auto">
              <a:xfrm>
                <a:off x="4377" y="3475"/>
                <a:ext cx="453" cy="182"/>
                <a:chOff x="2064" y="3838"/>
                <a:chExt cx="453" cy="182"/>
              </a:xfrm>
            </p:grpSpPr>
            <p:sp>
              <p:nvSpPr>
                <p:cNvPr id="6224" name="Oval 772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225" name="Group 773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226" name="Freeform 774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27" name="Line 775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194" name="Group 776"/>
              <p:cNvGrpSpPr>
                <a:grpSpLocks/>
              </p:cNvGrpSpPr>
              <p:nvPr/>
            </p:nvGrpSpPr>
            <p:grpSpPr bwMode="auto">
              <a:xfrm>
                <a:off x="4377" y="3430"/>
                <a:ext cx="453" cy="182"/>
                <a:chOff x="2064" y="3838"/>
                <a:chExt cx="453" cy="182"/>
              </a:xfrm>
            </p:grpSpPr>
            <p:sp>
              <p:nvSpPr>
                <p:cNvPr id="6220" name="Oval 777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221" name="Group 778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222" name="Freeform 779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23" name="Line 780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195" name="Group 781"/>
              <p:cNvGrpSpPr>
                <a:grpSpLocks/>
              </p:cNvGrpSpPr>
              <p:nvPr/>
            </p:nvGrpSpPr>
            <p:grpSpPr bwMode="auto">
              <a:xfrm>
                <a:off x="4377" y="3385"/>
                <a:ext cx="453" cy="182"/>
                <a:chOff x="2064" y="3838"/>
                <a:chExt cx="453" cy="182"/>
              </a:xfrm>
            </p:grpSpPr>
            <p:sp>
              <p:nvSpPr>
                <p:cNvPr id="6216" name="Oval 782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217" name="Group 783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218" name="Freeform 784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19" name="Line 785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196" name="Group 786"/>
              <p:cNvGrpSpPr>
                <a:grpSpLocks/>
              </p:cNvGrpSpPr>
              <p:nvPr/>
            </p:nvGrpSpPr>
            <p:grpSpPr bwMode="auto">
              <a:xfrm>
                <a:off x="4377" y="3340"/>
                <a:ext cx="453" cy="182"/>
                <a:chOff x="2064" y="3838"/>
                <a:chExt cx="453" cy="182"/>
              </a:xfrm>
            </p:grpSpPr>
            <p:sp>
              <p:nvSpPr>
                <p:cNvPr id="6212" name="Oval 787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213" name="Group 788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214" name="Freeform 789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15" name="Line 790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197" name="Group 791"/>
              <p:cNvGrpSpPr>
                <a:grpSpLocks/>
              </p:cNvGrpSpPr>
              <p:nvPr/>
            </p:nvGrpSpPr>
            <p:grpSpPr bwMode="auto">
              <a:xfrm>
                <a:off x="4377" y="3294"/>
                <a:ext cx="453" cy="182"/>
                <a:chOff x="2064" y="3838"/>
                <a:chExt cx="453" cy="182"/>
              </a:xfrm>
            </p:grpSpPr>
            <p:sp>
              <p:nvSpPr>
                <p:cNvPr id="6208" name="Oval 792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209" name="Group 793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210" name="Freeform 794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11" name="Line 795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198" name="Group 796"/>
              <p:cNvGrpSpPr>
                <a:grpSpLocks/>
              </p:cNvGrpSpPr>
              <p:nvPr/>
            </p:nvGrpSpPr>
            <p:grpSpPr bwMode="auto">
              <a:xfrm>
                <a:off x="4377" y="3249"/>
                <a:ext cx="453" cy="182"/>
                <a:chOff x="2064" y="3838"/>
                <a:chExt cx="453" cy="182"/>
              </a:xfrm>
            </p:grpSpPr>
            <p:sp>
              <p:nvSpPr>
                <p:cNvPr id="6204" name="Oval 797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205" name="Group 798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206" name="Freeform 799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07" name="Line 800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199" name="Group 801"/>
              <p:cNvGrpSpPr>
                <a:grpSpLocks/>
              </p:cNvGrpSpPr>
              <p:nvPr/>
            </p:nvGrpSpPr>
            <p:grpSpPr bwMode="auto">
              <a:xfrm>
                <a:off x="4377" y="3204"/>
                <a:ext cx="453" cy="182"/>
                <a:chOff x="2064" y="3838"/>
                <a:chExt cx="453" cy="182"/>
              </a:xfrm>
            </p:grpSpPr>
            <p:sp>
              <p:nvSpPr>
                <p:cNvPr id="6200" name="Oval 802"/>
                <p:cNvSpPr>
                  <a:spLocks noChangeArrowheads="1"/>
                </p:cNvSpPr>
                <p:nvPr/>
              </p:nvSpPr>
              <p:spPr bwMode="auto">
                <a:xfrm>
                  <a:off x="2064" y="3838"/>
                  <a:ext cx="453" cy="18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round/>
                  <a:headEnd/>
                  <a:tailEnd/>
                </a:ln>
                <a:scene3d>
                  <a:camera prst="legacyPerspectiveBottom">
                    <a:rot lat="300000" lon="0" rev="0"/>
                  </a:camera>
                  <a:lightRig rig="legacyFlat3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grpSp>
              <p:nvGrpSpPr>
                <p:cNvPr id="6201" name="Group 803"/>
                <p:cNvGrpSpPr>
                  <a:grpSpLocks/>
                </p:cNvGrpSpPr>
                <p:nvPr/>
              </p:nvGrpSpPr>
              <p:grpSpPr bwMode="auto">
                <a:xfrm>
                  <a:off x="2200" y="3838"/>
                  <a:ext cx="227" cy="181"/>
                  <a:chOff x="2336" y="2795"/>
                  <a:chExt cx="522" cy="1043"/>
                </a:xfrm>
              </p:grpSpPr>
              <p:sp>
                <p:nvSpPr>
                  <p:cNvPr id="6202" name="Freeform 804"/>
                  <p:cNvSpPr>
                    <a:spLocks/>
                  </p:cNvSpPr>
                  <p:nvPr/>
                </p:nvSpPr>
                <p:spPr bwMode="auto">
                  <a:xfrm>
                    <a:off x="2336" y="2938"/>
                    <a:ext cx="522" cy="779"/>
                  </a:xfrm>
                  <a:custGeom>
                    <a:avLst/>
                    <a:gdLst>
                      <a:gd name="T0" fmla="*/ 453 w 522"/>
                      <a:gd name="T1" fmla="*/ 265 h 779"/>
                      <a:gd name="T2" fmla="*/ 363 w 522"/>
                      <a:gd name="T3" fmla="*/ 38 h 779"/>
                      <a:gd name="T4" fmla="*/ 90 w 522"/>
                      <a:gd name="T5" fmla="*/ 38 h 779"/>
                      <a:gd name="T6" fmla="*/ 0 w 522"/>
                      <a:gd name="T7" fmla="*/ 175 h 779"/>
                      <a:gd name="T8" fmla="*/ 90 w 522"/>
                      <a:gd name="T9" fmla="*/ 311 h 779"/>
                      <a:gd name="T10" fmla="*/ 317 w 522"/>
                      <a:gd name="T11" fmla="*/ 401 h 779"/>
                      <a:gd name="T12" fmla="*/ 453 w 522"/>
                      <a:gd name="T13" fmla="*/ 447 h 779"/>
                      <a:gd name="T14" fmla="*/ 499 w 522"/>
                      <a:gd name="T15" fmla="*/ 628 h 779"/>
                      <a:gd name="T16" fmla="*/ 317 w 522"/>
                      <a:gd name="T17" fmla="*/ 764 h 779"/>
                      <a:gd name="T18" fmla="*/ 90 w 522"/>
                      <a:gd name="T19" fmla="*/ 719 h 779"/>
                      <a:gd name="T20" fmla="*/ 90 w 522"/>
                      <a:gd name="T21" fmla="*/ 628 h 7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2"/>
                      <a:gd name="T34" fmla="*/ 0 h 779"/>
                      <a:gd name="T35" fmla="*/ 522 w 522"/>
                      <a:gd name="T36" fmla="*/ 779 h 7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2" h="779">
                        <a:moveTo>
                          <a:pt x="453" y="265"/>
                        </a:moveTo>
                        <a:cubicBezTo>
                          <a:pt x="438" y="170"/>
                          <a:pt x="423" y="76"/>
                          <a:pt x="363" y="38"/>
                        </a:cubicBezTo>
                        <a:cubicBezTo>
                          <a:pt x="303" y="0"/>
                          <a:pt x="151" y="15"/>
                          <a:pt x="90" y="38"/>
                        </a:cubicBezTo>
                        <a:cubicBezTo>
                          <a:pt x="29" y="61"/>
                          <a:pt x="0" y="130"/>
                          <a:pt x="0" y="175"/>
                        </a:cubicBezTo>
                        <a:cubicBezTo>
                          <a:pt x="0" y="220"/>
                          <a:pt x="37" y="273"/>
                          <a:pt x="90" y="311"/>
                        </a:cubicBezTo>
                        <a:cubicBezTo>
                          <a:pt x="143" y="349"/>
                          <a:pt x="256" y="378"/>
                          <a:pt x="317" y="401"/>
                        </a:cubicBezTo>
                        <a:cubicBezTo>
                          <a:pt x="378" y="424"/>
                          <a:pt x="423" y="409"/>
                          <a:pt x="453" y="447"/>
                        </a:cubicBezTo>
                        <a:cubicBezTo>
                          <a:pt x="483" y="485"/>
                          <a:pt x="522" y="575"/>
                          <a:pt x="499" y="628"/>
                        </a:cubicBezTo>
                        <a:cubicBezTo>
                          <a:pt x="476" y="681"/>
                          <a:pt x="385" y="749"/>
                          <a:pt x="317" y="764"/>
                        </a:cubicBezTo>
                        <a:cubicBezTo>
                          <a:pt x="249" y="779"/>
                          <a:pt x="128" y="742"/>
                          <a:pt x="90" y="719"/>
                        </a:cubicBezTo>
                        <a:cubicBezTo>
                          <a:pt x="52" y="696"/>
                          <a:pt x="71" y="662"/>
                          <a:pt x="90" y="628"/>
                        </a:cubicBezTo>
                      </a:path>
                    </a:pathLst>
                  </a:cu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03" name="Line 805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2795"/>
                    <a:ext cx="181" cy="1043"/>
                  </a:xfrm>
                  <a:prstGeom prst="line">
                    <a:avLst/>
                  </a:prstGeom>
                  <a:noFill/>
                  <a:ln w="38100">
                    <a:solidFill>
                      <a:srgbClr val="99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000"/>
                            </p:stCondLst>
                            <p:childTnLst>
                              <p:par>
                                <p:cTn id="13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0"/>
                            </p:stCondLst>
                            <p:childTnLst>
                              <p:par>
                                <p:cTn id="17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6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6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6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6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6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6000"/>
                            </p:stCondLst>
                            <p:childTnLst>
                              <p:par>
                                <p:cTn id="20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6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6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6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6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6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6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6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6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6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6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6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6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6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6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6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6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7000"/>
                            </p:stCondLst>
                            <p:childTnLst>
                              <p:par>
                                <p:cTn id="23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6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6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6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6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6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6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6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6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6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6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6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6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6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8000"/>
                            </p:stCondLst>
                            <p:childTnLst>
                              <p:par>
                                <p:cTn id="26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6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6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6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6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6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6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6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6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9000"/>
                            </p:stCondLst>
                            <p:childTnLst>
                              <p:par>
                                <p:cTn id="2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3000"/>
                                        <p:tgtEl>
                                          <p:spTgt spid="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баскетболист, наркоман, инвали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3989387" cy="642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4572000" y="2871788"/>
            <a:ext cx="3455988" cy="2528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3200"/>
              <a:t>Этапы его жизни: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3200"/>
              <a:t>баскетболист, наркоман, инвалид.</a:t>
            </a:r>
          </a:p>
        </p:txBody>
      </p:sp>
      <p:grpSp>
        <p:nvGrpSpPr>
          <p:cNvPr id="7172" name="Group 5"/>
          <p:cNvGrpSpPr>
            <a:grpSpLocks/>
          </p:cNvGrpSpPr>
          <p:nvPr/>
        </p:nvGrpSpPr>
        <p:grpSpPr bwMode="auto">
          <a:xfrm rot="15431131" flipH="1">
            <a:off x="7561263" y="4471988"/>
            <a:ext cx="215900" cy="2305050"/>
            <a:chOff x="4863" y="2949"/>
            <a:chExt cx="33" cy="474"/>
          </a:xfrm>
        </p:grpSpPr>
        <p:sp>
          <p:nvSpPr>
            <p:cNvPr id="47110" name="Freeform 6"/>
            <p:cNvSpPr>
              <a:spLocks/>
            </p:cNvSpPr>
            <p:nvPr/>
          </p:nvSpPr>
          <p:spPr bwMode="auto">
            <a:xfrm>
              <a:off x="4863" y="3072"/>
              <a:ext cx="33" cy="24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237"/>
                </a:cxn>
                <a:cxn ang="0">
                  <a:pos x="33" y="240"/>
                </a:cxn>
                <a:cxn ang="0">
                  <a:pos x="33" y="192"/>
                </a:cxn>
                <a:cxn ang="0">
                  <a:pos x="33" y="0"/>
                </a:cxn>
                <a:cxn ang="0">
                  <a:pos x="0" y="3"/>
                </a:cxn>
              </a:cxnLst>
              <a:rect l="0" t="0" r="r" b="b"/>
              <a:pathLst>
                <a:path w="33" h="240">
                  <a:moveTo>
                    <a:pt x="0" y="3"/>
                  </a:moveTo>
                  <a:lnTo>
                    <a:pt x="0" y="237"/>
                  </a:lnTo>
                  <a:lnTo>
                    <a:pt x="33" y="240"/>
                  </a:lnTo>
                  <a:lnTo>
                    <a:pt x="33" y="192"/>
                  </a:lnTo>
                  <a:lnTo>
                    <a:pt x="3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50000">
                  <a:schemeClr val="bg1"/>
                </a:gs>
                <a:gs pos="100000">
                  <a:srgbClr val="00FFFF"/>
                </a:gs>
              </a:gsLst>
              <a:lin ang="18900000" scaled="1"/>
            </a:gradFill>
            <a:ln w="3175" cmpd="sng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4" name="Freeform 7"/>
            <p:cNvSpPr>
              <a:spLocks/>
            </p:cNvSpPr>
            <p:nvPr/>
          </p:nvSpPr>
          <p:spPr bwMode="auto">
            <a:xfrm>
              <a:off x="4881" y="2949"/>
              <a:ext cx="1" cy="126"/>
            </a:xfrm>
            <a:custGeom>
              <a:avLst/>
              <a:gdLst>
                <a:gd name="T0" fmla="*/ 0 w 1"/>
                <a:gd name="T1" fmla="*/ 126 h 126"/>
                <a:gd name="T2" fmla="*/ 0 w 1"/>
                <a:gd name="T3" fmla="*/ 0 h 126"/>
                <a:gd name="T4" fmla="*/ 0 60000 65536"/>
                <a:gd name="T5" fmla="*/ 0 60000 65536"/>
                <a:gd name="T6" fmla="*/ 0 w 1"/>
                <a:gd name="T7" fmla="*/ 0 h 126"/>
                <a:gd name="T8" fmla="*/ 1 w 1"/>
                <a:gd name="T9" fmla="*/ 126 h 1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26">
                  <a:moveTo>
                    <a:pt x="0" y="126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Freeform 8"/>
            <p:cNvSpPr>
              <a:spLocks/>
            </p:cNvSpPr>
            <p:nvPr/>
          </p:nvSpPr>
          <p:spPr bwMode="auto">
            <a:xfrm>
              <a:off x="4881" y="3315"/>
              <a:ext cx="1" cy="108"/>
            </a:xfrm>
            <a:custGeom>
              <a:avLst/>
              <a:gdLst>
                <a:gd name="T0" fmla="*/ 0 w 1"/>
                <a:gd name="T1" fmla="*/ 108 h 108"/>
                <a:gd name="T2" fmla="*/ 0 w 1"/>
                <a:gd name="T3" fmla="*/ 0 h 108"/>
                <a:gd name="T4" fmla="*/ 0 60000 65536"/>
                <a:gd name="T5" fmla="*/ 0 60000 65536"/>
                <a:gd name="T6" fmla="*/ 0 w 1"/>
                <a:gd name="T7" fmla="*/ 0 h 108"/>
                <a:gd name="T8" fmla="*/ 1 w 1"/>
                <a:gd name="T9" fmla="*/ 108 h 1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08">
                  <a:moveTo>
                    <a:pt x="0" y="108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6" name="Freeform 9"/>
            <p:cNvSpPr>
              <a:spLocks/>
            </p:cNvSpPr>
            <p:nvPr/>
          </p:nvSpPr>
          <p:spPr bwMode="auto">
            <a:xfrm>
              <a:off x="4863" y="3261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381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7" name="Freeform 10"/>
            <p:cNvSpPr>
              <a:spLocks/>
            </p:cNvSpPr>
            <p:nvPr/>
          </p:nvSpPr>
          <p:spPr bwMode="auto">
            <a:xfrm>
              <a:off x="4863" y="3408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57150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imgrus_w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908050"/>
            <a:ext cx="7916862" cy="527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179388" y="188913"/>
            <a:ext cx="8964612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2800"/>
              <a:t>Антисанитария, грязь, инфекции, дно жизни … 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1042988" y="6237288"/>
            <a:ext cx="4608512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2800"/>
              <a:t>Обратной дороги нет… </a:t>
            </a:r>
          </a:p>
        </p:txBody>
      </p:sp>
      <p:grpSp>
        <p:nvGrpSpPr>
          <p:cNvPr id="8197" name="Group 7"/>
          <p:cNvGrpSpPr>
            <a:grpSpLocks/>
          </p:cNvGrpSpPr>
          <p:nvPr/>
        </p:nvGrpSpPr>
        <p:grpSpPr bwMode="auto">
          <a:xfrm rot="15431131" flipH="1">
            <a:off x="7704138" y="5192713"/>
            <a:ext cx="215900" cy="2305050"/>
            <a:chOff x="4863" y="2949"/>
            <a:chExt cx="33" cy="474"/>
          </a:xfrm>
        </p:grpSpPr>
        <p:sp>
          <p:nvSpPr>
            <p:cNvPr id="57352" name="Freeform 8"/>
            <p:cNvSpPr>
              <a:spLocks/>
            </p:cNvSpPr>
            <p:nvPr/>
          </p:nvSpPr>
          <p:spPr bwMode="auto">
            <a:xfrm>
              <a:off x="4863" y="3072"/>
              <a:ext cx="33" cy="24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237"/>
                </a:cxn>
                <a:cxn ang="0">
                  <a:pos x="33" y="240"/>
                </a:cxn>
                <a:cxn ang="0">
                  <a:pos x="33" y="192"/>
                </a:cxn>
                <a:cxn ang="0">
                  <a:pos x="33" y="0"/>
                </a:cxn>
                <a:cxn ang="0">
                  <a:pos x="0" y="3"/>
                </a:cxn>
              </a:cxnLst>
              <a:rect l="0" t="0" r="r" b="b"/>
              <a:pathLst>
                <a:path w="33" h="240">
                  <a:moveTo>
                    <a:pt x="0" y="3"/>
                  </a:moveTo>
                  <a:lnTo>
                    <a:pt x="0" y="237"/>
                  </a:lnTo>
                  <a:lnTo>
                    <a:pt x="33" y="240"/>
                  </a:lnTo>
                  <a:lnTo>
                    <a:pt x="33" y="192"/>
                  </a:lnTo>
                  <a:lnTo>
                    <a:pt x="3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50000">
                  <a:schemeClr val="bg1"/>
                </a:gs>
                <a:gs pos="100000">
                  <a:srgbClr val="00FFFF"/>
                </a:gs>
              </a:gsLst>
              <a:lin ang="18900000" scaled="1"/>
            </a:gradFill>
            <a:ln w="3175" cmpd="sng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9" name="Freeform 9"/>
            <p:cNvSpPr>
              <a:spLocks/>
            </p:cNvSpPr>
            <p:nvPr/>
          </p:nvSpPr>
          <p:spPr bwMode="auto">
            <a:xfrm>
              <a:off x="4881" y="2949"/>
              <a:ext cx="1" cy="126"/>
            </a:xfrm>
            <a:custGeom>
              <a:avLst/>
              <a:gdLst>
                <a:gd name="T0" fmla="*/ 0 w 1"/>
                <a:gd name="T1" fmla="*/ 126 h 126"/>
                <a:gd name="T2" fmla="*/ 0 w 1"/>
                <a:gd name="T3" fmla="*/ 0 h 126"/>
                <a:gd name="T4" fmla="*/ 0 60000 65536"/>
                <a:gd name="T5" fmla="*/ 0 60000 65536"/>
                <a:gd name="T6" fmla="*/ 0 w 1"/>
                <a:gd name="T7" fmla="*/ 0 h 126"/>
                <a:gd name="T8" fmla="*/ 1 w 1"/>
                <a:gd name="T9" fmla="*/ 126 h 1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26">
                  <a:moveTo>
                    <a:pt x="0" y="126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0" name="Freeform 10"/>
            <p:cNvSpPr>
              <a:spLocks/>
            </p:cNvSpPr>
            <p:nvPr/>
          </p:nvSpPr>
          <p:spPr bwMode="auto">
            <a:xfrm>
              <a:off x="4881" y="3315"/>
              <a:ext cx="1" cy="108"/>
            </a:xfrm>
            <a:custGeom>
              <a:avLst/>
              <a:gdLst>
                <a:gd name="T0" fmla="*/ 0 w 1"/>
                <a:gd name="T1" fmla="*/ 108 h 108"/>
                <a:gd name="T2" fmla="*/ 0 w 1"/>
                <a:gd name="T3" fmla="*/ 0 h 108"/>
                <a:gd name="T4" fmla="*/ 0 60000 65536"/>
                <a:gd name="T5" fmla="*/ 0 60000 65536"/>
                <a:gd name="T6" fmla="*/ 0 w 1"/>
                <a:gd name="T7" fmla="*/ 0 h 108"/>
                <a:gd name="T8" fmla="*/ 1 w 1"/>
                <a:gd name="T9" fmla="*/ 108 h 1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08">
                  <a:moveTo>
                    <a:pt x="0" y="108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1" name="Freeform 11"/>
            <p:cNvSpPr>
              <a:spLocks/>
            </p:cNvSpPr>
            <p:nvPr/>
          </p:nvSpPr>
          <p:spPr bwMode="auto">
            <a:xfrm>
              <a:off x="4863" y="3261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381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2" name="Freeform 12"/>
            <p:cNvSpPr>
              <a:spLocks/>
            </p:cNvSpPr>
            <p:nvPr/>
          </p:nvSpPr>
          <p:spPr bwMode="auto">
            <a:xfrm>
              <a:off x="4863" y="3408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57150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В Киеве водитель маршрутки умер от передозировки на рабочем мест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700213"/>
            <a:ext cx="5400675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214313" y="285750"/>
            <a:ext cx="8632825" cy="1292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9900" indent="-469900" algn="ctr"/>
            <a:r>
              <a:rPr lang="ru-RU"/>
              <a:t>Очень часто гибнут ни в чем не повинные люди. Водитель маршрутки умер от передозировки на рабочем месте</a:t>
            </a:r>
          </a:p>
        </p:txBody>
      </p:sp>
      <p:grpSp>
        <p:nvGrpSpPr>
          <p:cNvPr id="9220" name="Group 6"/>
          <p:cNvGrpSpPr>
            <a:grpSpLocks/>
          </p:cNvGrpSpPr>
          <p:nvPr/>
        </p:nvGrpSpPr>
        <p:grpSpPr bwMode="auto">
          <a:xfrm rot="15431131" flipH="1">
            <a:off x="7561263" y="4471988"/>
            <a:ext cx="215900" cy="2305050"/>
            <a:chOff x="4863" y="2949"/>
            <a:chExt cx="33" cy="474"/>
          </a:xfrm>
        </p:grpSpPr>
        <p:sp>
          <p:nvSpPr>
            <p:cNvPr id="50183" name="Freeform 7"/>
            <p:cNvSpPr>
              <a:spLocks/>
            </p:cNvSpPr>
            <p:nvPr/>
          </p:nvSpPr>
          <p:spPr bwMode="auto">
            <a:xfrm>
              <a:off x="4863" y="3072"/>
              <a:ext cx="33" cy="24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237"/>
                </a:cxn>
                <a:cxn ang="0">
                  <a:pos x="33" y="240"/>
                </a:cxn>
                <a:cxn ang="0">
                  <a:pos x="33" y="192"/>
                </a:cxn>
                <a:cxn ang="0">
                  <a:pos x="33" y="0"/>
                </a:cxn>
                <a:cxn ang="0">
                  <a:pos x="0" y="3"/>
                </a:cxn>
              </a:cxnLst>
              <a:rect l="0" t="0" r="r" b="b"/>
              <a:pathLst>
                <a:path w="33" h="240">
                  <a:moveTo>
                    <a:pt x="0" y="3"/>
                  </a:moveTo>
                  <a:lnTo>
                    <a:pt x="0" y="237"/>
                  </a:lnTo>
                  <a:lnTo>
                    <a:pt x="33" y="240"/>
                  </a:lnTo>
                  <a:lnTo>
                    <a:pt x="33" y="192"/>
                  </a:lnTo>
                  <a:lnTo>
                    <a:pt x="3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50000">
                  <a:schemeClr val="bg1"/>
                </a:gs>
                <a:gs pos="100000">
                  <a:srgbClr val="00FFFF"/>
                </a:gs>
              </a:gsLst>
              <a:lin ang="18900000" scaled="1"/>
            </a:gradFill>
            <a:ln w="3175" cmpd="sng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22" name="Freeform 8"/>
            <p:cNvSpPr>
              <a:spLocks/>
            </p:cNvSpPr>
            <p:nvPr/>
          </p:nvSpPr>
          <p:spPr bwMode="auto">
            <a:xfrm>
              <a:off x="4881" y="2949"/>
              <a:ext cx="1" cy="126"/>
            </a:xfrm>
            <a:custGeom>
              <a:avLst/>
              <a:gdLst>
                <a:gd name="T0" fmla="*/ 0 w 1"/>
                <a:gd name="T1" fmla="*/ 126 h 126"/>
                <a:gd name="T2" fmla="*/ 0 w 1"/>
                <a:gd name="T3" fmla="*/ 0 h 126"/>
                <a:gd name="T4" fmla="*/ 0 60000 65536"/>
                <a:gd name="T5" fmla="*/ 0 60000 65536"/>
                <a:gd name="T6" fmla="*/ 0 w 1"/>
                <a:gd name="T7" fmla="*/ 0 h 126"/>
                <a:gd name="T8" fmla="*/ 1 w 1"/>
                <a:gd name="T9" fmla="*/ 126 h 1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26">
                  <a:moveTo>
                    <a:pt x="0" y="126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3" name="Freeform 9"/>
            <p:cNvSpPr>
              <a:spLocks/>
            </p:cNvSpPr>
            <p:nvPr/>
          </p:nvSpPr>
          <p:spPr bwMode="auto">
            <a:xfrm>
              <a:off x="4881" y="3315"/>
              <a:ext cx="1" cy="108"/>
            </a:xfrm>
            <a:custGeom>
              <a:avLst/>
              <a:gdLst>
                <a:gd name="T0" fmla="*/ 0 w 1"/>
                <a:gd name="T1" fmla="*/ 108 h 108"/>
                <a:gd name="T2" fmla="*/ 0 w 1"/>
                <a:gd name="T3" fmla="*/ 0 h 108"/>
                <a:gd name="T4" fmla="*/ 0 60000 65536"/>
                <a:gd name="T5" fmla="*/ 0 60000 65536"/>
                <a:gd name="T6" fmla="*/ 0 w 1"/>
                <a:gd name="T7" fmla="*/ 0 h 108"/>
                <a:gd name="T8" fmla="*/ 1 w 1"/>
                <a:gd name="T9" fmla="*/ 108 h 1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08">
                  <a:moveTo>
                    <a:pt x="0" y="108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4" name="Freeform 10"/>
            <p:cNvSpPr>
              <a:spLocks/>
            </p:cNvSpPr>
            <p:nvPr/>
          </p:nvSpPr>
          <p:spPr bwMode="auto">
            <a:xfrm>
              <a:off x="4863" y="3261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381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5" name="Freeform 11"/>
            <p:cNvSpPr>
              <a:spLocks/>
            </p:cNvSpPr>
            <p:nvPr/>
          </p:nvSpPr>
          <p:spPr bwMode="auto">
            <a:xfrm>
              <a:off x="4863" y="3408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57150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9933"/>
                </a:solidFill>
                <a:latin typeface="Comic Sans MS" pitchFamily="66" charset="0"/>
              </a:rPr>
              <a:t>Что же такое наркотики???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200" smtClean="0"/>
              <a:t>     </a:t>
            </a:r>
            <a:r>
              <a:rPr lang="ru-RU" sz="2200" smtClean="0">
                <a:solidFill>
                  <a:srgbClr val="FFFFCC"/>
                </a:solidFill>
              </a:rPr>
              <a:t>Группа веществ различной природы, оказывающих стимулирующее, угнетающее или галлюциногенное воздействие на центральную нервную систему, злоупотребление которыми приводит к развитию наркомании. </a:t>
            </a:r>
          </a:p>
          <a:p>
            <a:pPr eaLnBrk="1" hangingPunct="1">
              <a:lnSpc>
                <a:spcPct val="90000"/>
              </a:lnSpc>
            </a:pPr>
            <a:endParaRPr lang="ru-RU" sz="2200" smtClean="0">
              <a:solidFill>
                <a:srgbClr val="FFFFCC"/>
              </a:solidFill>
            </a:endParaRPr>
          </a:p>
        </p:txBody>
      </p:sp>
      <p:pic>
        <p:nvPicPr>
          <p:cNvPr id="10244" name="Picture 4" descr="8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19700" y="1557338"/>
            <a:ext cx="3313113" cy="458946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12160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9933"/>
                </a:solidFill>
                <a:latin typeface="Comic Sans MS" pitchFamily="66" charset="0"/>
              </a:rPr>
              <a:t>Научный термин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</a:pPr>
            <a:r>
              <a:rPr lang="ru-RU" sz="2000" b="1" smtClean="0">
                <a:solidFill>
                  <a:srgbClr val="FFFFCC"/>
                </a:solidFill>
              </a:rPr>
              <a:t>Наркома́ния</a:t>
            </a:r>
            <a:r>
              <a:rPr lang="ru-RU" sz="2000" smtClean="0">
                <a:solidFill>
                  <a:srgbClr val="FFFFCC"/>
                </a:solidFill>
              </a:rPr>
              <a:t> (от греч. </a:t>
            </a:r>
            <a:r>
              <a:rPr lang="el-GR" sz="2000" smtClean="0">
                <a:solidFill>
                  <a:srgbClr val="FFFFCC"/>
                </a:solidFill>
              </a:rPr>
              <a:t>νάρκη</a:t>
            </a:r>
            <a:r>
              <a:rPr lang="ru-RU" sz="2000" smtClean="0">
                <a:solidFill>
                  <a:srgbClr val="FFFFCC"/>
                </a:solidFill>
              </a:rPr>
              <a:t> /narkē/ — оцепенение, сон, и </a:t>
            </a:r>
            <a:r>
              <a:rPr lang="el-GR" sz="2000" smtClean="0">
                <a:solidFill>
                  <a:srgbClr val="FFFFCC"/>
                </a:solidFill>
              </a:rPr>
              <a:t>μᾰνία</a:t>
            </a:r>
            <a:r>
              <a:rPr lang="ru-RU" sz="2000" smtClean="0">
                <a:solidFill>
                  <a:srgbClr val="FFFFCC"/>
                </a:solidFill>
              </a:rPr>
              <a:t> /mania/ — безумие, страсть, влечение) — хроническое прогредиентное заболевание, вызванное употреблением определённых веществ (</a:t>
            </a:r>
            <a:r>
              <a:rPr lang="ru-RU" sz="2000" i="1" smtClean="0">
                <a:solidFill>
                  <a:srgbClr val="FFFFCC"/>
                </a:solidFill>
              </a:rPr>
              <a:t>наркотиков</a:t>
            </a:r>
            <a:r>
              <a:rPr lang="ru-RU" sz="2000" smtClean="0">
                <a:solidFill>
                  <a:srgbClr val="FFFFCC"/>
                </a:solidFill>
              </a:rPr>
              <a:t>), характеризующееся фазным течением и наличием в своей структуре нескольких поэтапно формирующихся синдромов: </a:t>
            </a:r>
            <a:endParaRPr lang="en-US" sz="2000" smtClean="0">
              <a:solidFill>
                <a:srgbClr val="FFFFCC"/>
              </a:solidFill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ru-RU" sz="2000" smtClean="0">
                <a:solidFill>
                  <a:srgbClr val="FFFFCC"/>
                </a:solidFill>
              </a:rPr>
              <a:t>синдром измененной реактивности, </a:t>
            </a:r>
            <a:endParaRPr lang="en-US" sz="2000" smtClean="0">
              <a:solidFill>
                <a:srgbClr val="FFFFCC"/>
              </a:solidFill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ru-RU" sz="2000" smtClean="0">
                <a:solidFill>
                  <a:srgbClr val="FFFFCC"/>
                </a:solidFill>
              </a:rPr>
              <a:t>синдром психической зависимости, </a:t>
            </a:r>
            <a:endParaRPr lang="en-US" sz="2000" smtClean="0">
              <a:solidFill>
                <a:srgbClr val="FFFFCC"/>
              </a:solidFill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ru-RU" sz="2000" smtClean="0">
                <a:solidFill>
                  <a:srgbClr val="FFFFCC"/>
                </a:solidFill>
              </a:rPr>
              <a:t>синдром физической зависимости, эти три синдрома объединяются в </a:t>
            </a:r>
            <a:r>
              <a:rPr lang="ru-RU" sz="2000" b="1" smtClean="0">
                <a:solidFill>
                  <a:srgbClr val="FFFFCC"/>
                </a:solidFill>
              </a:rPr>
              <a:t>большой наркоманический синдром</a:t>
            </a:r>
            <a:r>
              <a:rPr lang="ru-RU" sz="2000" smtClean="0">
                <a:solidFill>
                  <a:srgbClr val="FFFFCC"/>
                </a:solidFill>
              </a:rPr>
              <a:t>, </a:t>
            </a:r>
            <a:endParaRPr lang="en-US" sz="2000" smtClean="0">
              <a:solidFill>
                <a:srgbClr val="FFFFCC"/>
              </a:solidFill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ru-RU" sz="2000" smtClean="0">
                <a:solidFill>
                  <a:srgbClr val="FFFFCC"/>
                </a:solidFill>
              </a:rPr>
              <a:t>синдром последствий хронической наркотизации. 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 rot="15431131" flipH="1">
            <a:off x="7272338" y="-495300"/>
            <a:ext cx="215900" cy="2305050"/>
            <a:chOff x="4863" y="2949"/>
            <a:chExt cx="33" cy="474"/>
          </a:xfrm>
        </p:grpSpPr>
        <p:sp>
          <p:nvSpPr>
            <p:cNvPr id="20485" name="Freeform 5"/>
            <p:cNvSpPr>
              <a:spLocks/>
            </p:cNvSpPr>
            <p:nvPr/>
          </p:nvSpPr>
          <p:spPr bwMode="auto">
            <a:xfrm>
              <a:off x="4863" y="3072"/>
              <a:ext cx="33" cy="24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237"/>
                </a:cxn>
                <a:cxn ang="0">
                  <a:pos x="33" y="240"/>
                </a:cxn>
                <a:cxn ang="0">
                  <a:pos x="33" y="192"/>
                </a:cxn>
                <a:cxn ang="0">
                  <a:pos x="33" y="0"/>
                </a:cxn>
                <a:cxn ang="0">
                  <a:pos x="0" y="3"/>
                </a:cxn>
              </a:cxnLst>
              <a:rect l="0" t="0" r="r" b="b"/>
              <a:pathLst>
                <a:path w="33" h="240">
                  <a:moveTo>
                    <a:pt x="0" y="3"/>
                  </a:moveTo>
                  <a:lnTo>
                    <a:pt x="0" y="237"/>
                  </a:lnTo>
                  <a:lnTo>
                    <a:pt x="33" y="240"/>
                  </a:lnTo>
                  <a:lnTo>
                    <a:pt x="33" y="192"/>
                  </a:lnTo>
                  <a:lnTo>
                    <a:pt x="3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50000">
                  <a:schemeClr val="bg1"/>
                </a:gs>
                <a:gs pos="100000">
                  <a:srgbClr val="00FFFF"/>
                </a:gs>
              </a:gsLst>
              <a:lin ang="18900000" scaled="1"/>
            </a:gradFill>
            <a:ln w="3175" cmpd="sng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auto">
            <a:xfrm>
              <a:off x="4881" y="2949"/>
              <a:ext cx="1" cy="126"/>
            </a:xfrm>
            <a:custGeom>
              <a:avLst/>
              <a:gdLst>
                <a:gd name="T0" fmla="*/ 0 w 1"/>
                <a:gd name="T1" fmla="*/ 126 h 126"/>
                <a:gd name="T2" fmla="*/ 0 w 1"/>
                <a:gd name="T3" fmla="*/ 0 h 126"/>
                <a:gd name="T4" fmla="*/ 0 60000 65536"/>
                <a:gd name="T5" fmla="*/ 0 60000 65536"/>
                <a:gd name="T6" fmla="*/ 0 w 1"/>
                <a:gd name="T7" fmla="*/ 0 h 126"/>
                <a:gd name="T8" fmla="*/ 1 w 1"/>
                <a:gd name="T9" fmla="*/ 126 h 1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26">
                  <a:moveTo>
                    <a:pt x="0" y="126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auto">
            <a:xfrm>
              <a:off x="4881" y="3315"/>
              <a:ext cx="1" cy="108"/>
            </a:xfrm>
            <a:custGeom>
              <a:avLst/>
              <a:gdLst>
                <a:gd name="T0" fmla="*/ 0 w 1"/>
                <a:gd name="T1" fmla="*/ 108 h 108"/>
                <a:gd name="T2" fmla="*/ 0 w 1"/>
                <a:gd name="T3" fmla="*/ 0 h 108"/>
                <a:gd name="T4" fmla="*/ 0 60000 65536"/>
                <a:gd name="T5" fmla="*/ 0 60000 65536"/>
                <a:gd name="T6" fmla="*/ 0 w 1"/>
                <a:gd name="T7" fmla="*/ 0 h 108"/>
                <a:gd name="T8" fmla="*/ 1 w 1"/>
                <a:gd name="T9" fmla="*/ 108 h 1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08">
                  <a:moveTo>
                    <a:pt x="0" y="108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auto">
            <a:xfrm>
              <a:off x="4863" y="3261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381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3" name="Freeform 9"/>
            <p:cNvSpPr>
              <a:spLocks/>
            </p:cNvSpPr>
            <p:nvPr/>
          </p:nvSpPr>
          <p:spPr bwMode="auto">
            <a:xfrm>
              <a:off x="4863" y="3408"/>
              <a:ext cx="33" cy="4"/>
            </a:xfrm>
            <a:custGeom>
              <a:avLst/>
              <a:gdLst>
                <a:gd name="T0" fmla="*/ 0 w 33"/>
                <a:gd name="T1" fmla="*/ 0 h 4"/>
                <a:gd name="T2" fmla="*/ 33 w 33"/>
                <a:gd name="T3" fmla="*/ 4 h 4"/>
                <a:gd name="T4" fmla="*/ 0 60000 65536"/>
                <a:gd name="T5" fmla="*/ 0 60000 65536"/>
                <a:gd name="T6" fmla="*/ 0 w 33"/>
                <a:gd name="T7" fmla="*/ 0 h 4"/>
                <a:gd name="T8" fmla="*/ 33 w 33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4">
                  <a:moveTo>
                    <a:pt x="0" y="0"/>
                  </a:moveTo>
                  <a:lnTo>
                    <a:pt x="33" y="4"/>
                  </a:lnTo>
                </a:path>
              </a:pathLst>
            </a:custGeom>
            <a:noFill/>
            <a:ln w="57150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3">
      <a:dk1>
        <a:srgbClr val="333333"/>
      </a:dk1>
      <a:lt1>
        <a:srgbClr val="FFFFFF"/>
      </a:lt1>
      <a:dk2>
        <a:srgbClr val="000000"/>
      </a:dk2>
      <a:lt2>
        <a:srgbClr val="FFFFFF"/>
      </a:lt2>
      <a:accent1>
        <a:srgbClr val="3399FF"/>
      </a:accent1>
      <a:accent2>
        <a:srgbClr val="CC0000"/>
      </a:accent2>
      <a:accent3>
        <a:srgbClr val="AAAAAA"/>
      </a:accent3>
      <a:accent4>
        <a:srgbClr val="DADADA"/>
      </a:accent4>
      <a:accent5>
        <a:srgbClr val="ADCAFF"/>
      </a:accent5>
      <a:accent6>
        <a:srgbClr val="B90000"/>
      </a:accent6>
      <a:hlink>
        <a:srgbClr val="666699"/>
      </a:hlink>
      <a:folHlink>
        <a:srgbClr val="6600CC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0" lang="ru-RU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0" lang="ru-RU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344</TotalTime>
  <Words>596</Words>
  <Application>Microsoft PowerPoint</Application>
  <PresentationFormat>Экран (4:3)</PresentationFormat>
  <Paragraphs>52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Verdana</vt:lpstr>
      <vt:lpstr>Wingdings</vt:lpstr>
      <vt:lpstr>Arial</vt:lpstr>
      <vt:lpstr>Times New Roman</vt:lpstr>
      <vt:lpstr>Comic Sans MS</vt:lpstr>
      <vt:lpstr>Профиль</vt:lpstr>
      <vt:lpstr>Слайд 1</vt:lpstr>
      <vt:lpstr>Слайд 2</vt:lpstr>
      <vt:lpstr>Слайд 3</vt:lpstr>
      <vt:lpstr>От прикола до наркотической ломки один шаг</vt:lpstr>
      <vt:lpstr>Слайд 5</vt:lpstr>
      <vt:lpstr>Слайд 6</vt:lpstr>
      <vt:lpstr>Слайд 7</vt:lpstr>
      <vt:lpstr>Что же такое наркотики???</vt:lpstr>
      <vt:lpstr>Научный термин</vt:lpstr>
      <vt:lpstr>Характерные черты </vt:lpstr>
      <vt:lpstr>Тяжёлые и лёгкие наркотики</vt:lpstr>
      <vt:lpstr>Список</vt:lpstr>
      <vt:lpstr>Последствия приёма наркотиков</vt:lpstr>
      <vt:lpstr>Синдром отмены </vt:lpstr>
      <vt:lpstr>Россия </vt:lpstr>
      <vt:lpstr>Как с этим бороться?</vt:lpstr>
      <vt:lpstr>Жертва героиновой зависимости </vt:lpstr>
      <vt:lpstr>Жертва героиновой зависимости 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Ass</dc:creator>
  <cp:lastModifiedBy>Максим</cp:lastModifiedBy>
  <cp:revision>17</cp:revision>
  <dcterms:created xsi:type="dcterms:W3CDTF">2008-01-23T11:27:48Z</dcterms:created>
  <dcterms:modified xsi:type="dcterms:W3CDTF">2019-01-16T15:29:04Z</dcterms:modified>
</cp:coreProperties>
</file>