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5" r:id="rId2"/>
  </p:sldMasterIdLst>
  <p:sldIdLst>
    <p:sldId id="290" r:id="rId3"/>
    <p:sldId id="258" r:id="rId4"/>
    <p:sldId id="259" r:id="rId5"/>
    <p:sldId id="260" r:id="rId6"/>
    <p:sldId id="261" r:id="rId7"/>
    <p:sldId id="291" r:id="rId8"/>
    <p:sldId id="292" r:id="rId9"/>
    <p:sldId id="293" r:id="rId10"/>
    <p:sldId id="294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4" r:id="rId21"/>
    <p:sldId id="304" r:id="rId22"/>
    <p:sldId id="305" r:id="rId23"/>
    <p:sldId id="306" r:id="rId24"/>
    <p:sldId id="307" r:id="rId25"/>
    <p:sldId id="295" r:id="rId26"/>
    <p:sldId id="296" r:id="rId27"/>
    <p:sldId id="297" r:id="rId28"/>
    <p:sldId id="299" r:id="rId29"/>
    <p:sldId id="300" r:id="rId30"/>
    <p:sldId id="279" r:id="rId31"/>
    <p:sldId id="287" r:id="rId32"/>
    <p:sldId id="301" r:id="rId33"/>
    <p:sldId id="302" r:id="rId34"/>
    <p:sldId id="303" r:id="rId35"/>
    <p:sldId id="298" r:id="rId36"/>
    <p:sldId id="288" r:id="rId3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9834-8BF5-426E-A2E3-5F1B89E639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1470430A-34A7-4C29-9B5F-0508B87386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0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E89C-6B96-4EE6-B017-974E58A32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5614-F814-43C1-A4C2-08E591179F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3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FEF9-4250-49E7-BADA-D37F2A2D01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ED9132E-26C1-4C61-864F-4469714721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55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F982-B3F8-452E-93E4-418387516A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CF68-4595-498F-9D3F-D771509B09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8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7CAA-6D2E-4E56-A201-070501440F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B2713-04B1-47E0-9538-598CEE9B2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7BFF-E88E-4454-B984-0137D1945B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86C2D-058F-4D06-9632-57F5CBF38C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30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855D-B5EF-49FE-B563-9BFF828F8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395F-BAB1-4B2E-982C-364662CEF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4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E82C-30A2-4641-869E-14C1D3C424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F917E-4ADA-4985-BD2A-08E25AF5AF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69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DF3B-7A29-44C4-A221-DDA0719B9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73AAFAA-27BE-4054-AF61-A009E6ECB1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62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986B-B71C-4530-9210-506A6B3CB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B91977C-87DB-4046-B200-63F8150A9E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3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136A-1577-4A14-B53A-87FB7A6C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4F8F04E-106F-4C59-BE6D-AA5D83526B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7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5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5E04-45AA-4B56-97F6-DD0D0A0396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E892178-9C73-4CF0-A901-D9C367AD39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0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AF0C-0873-4F26-AF58-B3FE52FBDC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A3F90E8-8F90-47E9-88F5-042C6070FD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39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7A17-66F1-40A7-A15A-358E77D3A5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5D003EF-4B38-4247-BF4D-D09E448378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12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FF8A-DD6D-4502-9824-BE5A6FF27F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5B14-A586-4A00-BABA-FEFB1E6C18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20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8251-5249-4A4D-9623-0B41178732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DF7C5-7780-4BB9-9EC6-85C7A41670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8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B9F6B5-E1FE-4D41-AFAB-11703D0CB4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3ED78B3-26C4-415B-823A-53F617D5CD66}" type="slidenum">
              <a:rPr lang="ru-RU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ge.sdamgia.ru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246063" y="804515"/>
            <a:ext cx="3505200" cy="51435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450"/>
              </a:spcBef>
            </a:pP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Подготовка и проведение единого государственного экзамена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800" b="1" dirty="0" smtClean="0">
                <a:latin typeface="Georgia" panose="02040502050405020303" pitchFamily="18" charset="0"/>
              </a:rPr>
              <a:t>14 ноября 2024 года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8776" y="672584"/>
            <a:ext cx="345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450"/>
              </a:spcBef>
            </a:pPr>
            <a:r>
              <a:rPr lang="ru-RU" sz="36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2025»</a:t>
            </a: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595" y="2818356"/>
            <a:ext cx="65532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 err="1" smtClean="0"/>
              <a:t>пода</a:t>
            </a:r>
            <a:r>
              <a:rPr lang="ru-RU" sz="2200" spc="-25" dirty="0" smtClean="0"/>
              <a:t>вал</a:t>
            </a:r>
            <a:r>
              <a:rPr sz="2200" dirty="0" smtClean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849" y="228600"/>
            <a:ext cx="7725409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 err="1" smtClean="0">
                <a:solidFill>
                  <a:srgbClr val="001F5F"/>
                </a:solidFill>
                <a:latin typeface="Cambria"/>
                <a:cs typeface="Cambria"/>
              </a:rPr>
              <a:t>средне</a:t>
            </a:r>
            <a:r>
              <a:rPr lang="ru-RU" sz="2200" b="1" spc="-15" dirty="0" smtClean="0">
                <a:solidFill>
                  <a:srgbClr val="001F5F"/>
                </a:solidFill>
                <a:latin typeface="Cambria"/>
                <a:cs typeface="Cambria"/>
              </a:rPr>
              <a:t>м общем </a:t>
            </a:r>
            <a:r>
              <a:rPr sz="2200" b="1" spc="-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7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 err="1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lang="en-US" sz="2200" dirty="0">
                <a:latin typeface="Cambria"/>
                <a:cs typeface="Cambria"/>
              </a:rPr>
              <a:t> </a:t>
            </a:r>
            <a:r>
              <a:rPr sz="2200" b="1" spc="-15" dirty="0" err="1" smtClean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2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</a:t>
            </a:r>
            <a:r>
              <a:rPr sz="2200" b="1" spc="-5" dirty="0" err="1">
                <a:solidFill>
                  <a:srgbClr val="001F5F"/>
                </a:solidFill>
                <a:latin typeface="Cambria"/>
                <a:cs typeface="Cambria"/>
              </a:rPr>
              <a:t>пороги</a:t>
            </a:r>
            <a:r>
              <a:rPr sz="2200" b="1" spc="-5" dirty="0" smtClean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endParaRPr sz="22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 dirty="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 dirty="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 dirty="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1800" b="1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8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76263"/>
            <a:ext cx="1768159" cy="8381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 dirty="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lang="ru-RU"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 err="1" smtClean="0">
                <a:solidFill>
                  <a:srgbClr val="001F5F"/>
                </a:solidFill>
                <a:latin typeface="Cambria"/>
                <a:cs typeface="Cambria"/>
              </a:rPr>
              <a:t>итоговой</a:t>
            </a:r>
            <a:r>
              <a:rPr lang="ru-RU" sz="2800" b="1" spc="-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 dirty="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расписания ЕГЭ -2025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524000"/>
            <a:ext cx="716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Основной период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23 мая (пятница) — история, литература, химия;</a:t>
            </a:r>
            <a:br>
              <a:rPr lang="ru-RU" b="1" dirty="0"/>
            </a:br>
            <a:r>
              <a:rPr lang="ru-RU" b="1" dirty="0"/>
              <a:t>27 мая (вторник) — ЕГЭ по математике базового уровня, ЕГЭ по математике профильного уровня;</a:t>
            </a:r>
            <a:br>
              <a:rPr lang="ru-RU" b="1" dirty="0"/>
            </a:br>
            <a:r>
              <a:rPr lang="ru-RU" b="1" dirty="0"/>
              <a:t>30 мая (пятница) — русский язык;</a:t>
            </a:r>
            <a:br>
              <a:rPr lang="ru-RU" b="1" dirty="0"/>
            </a:br>
            <a:r>
              <a:rPr lang="ru-RU" b="1" dirty="0"/>
              <a:t>2 июня (понедельник) — обществознание, физика;</a:t>
            </a:r>
            <a:br>
              <a:rPr lang="ru-RU" b="1" dirty="0"/>
            </a:br>
            <a:r>
              <a:rPr lang="ru-RU" b="1" dirty="0"/>
              <a:t>5 июня (четверг) — биология, география, иностранные языки (английский, испанский, китайский, немецкий, французский) (письменная часть);</a:t>
            </a:r>
            <a:br>
              <a:rPr lang="ru-RU" b="1" dirty="0"/>
            </a:br>
            <a:r>
              <a:rPr lang="ru-RU" b="1" dirty="0"/>
              <a:t>10 июня (вторник) — иностранные языки (английский, испанский, китайский, немецкий, французский) (устная часть), информатика;</a:t>
            </a:r>
            <a:br>
              <a:rPr lang="ru-RU" b="1" dirty="0"/>
            </a:br>
            <a:r>
              <a:rPr lang="ru-RU" b="1" dirty="0"/>
              <a:t>11 июня (среда) — иностранные языки (английский, испанский, китайский, немецкий, французский) (устная часть), информатика.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31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6365" y="13716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Резервные дни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16 июня (понедельник) — география, литература, обществознание, физика;</a:t>
            </a:r>
            <a:br>
              <a:rPr lang="ru-RU" b="1" dirty="0"/>
            </a:br>
            <a:r>
              <a:rPr lang="ru-RU" b="1" dirty="0"/>
              <a:t>17 июня (вторник) — русский язык;</a:t>
            </a:r>
            <a:br>
              <a:rPr lang="ru-RU" b="1" dirty="0"/>
            </a:br>
            <a:r>
              <a:rPr lang="ru-RU" b="1" dirty="0"/>
              <a:t>18 июня (среда) — иностранные языки (английский, испанский, китайский, немецкий, французский) (устная часть), история, химия;</a:t>
            </a:r>
            <a:br>
              <a:rPr lang="ru-RU" b="1" dirty="0"/>
            </a:br>
            <a:r>
              <a:rPr lang="ru-RU" b="1" dirty="0"/>
              <a:t>19 июня (четверг) — биология, иностранные языки (английский, испанский, китайский, немецкий, французский) (письменная часть), информатика;</a:t>
            </a:r>
            <a:br>
              <a:rPr lang="ru-RU" b="1" dirty="0"/>
            </a:br>
            <a:r>
              <a:rPr lang="ru-RU" b="1" dirty="0"/>
              <a:t>20 июня (пятница) — ЕГЭ по математике базового уровня, ЕГЭ по математике профильного уровня;</a:t>
            </a:r>
            <a:br>
              <a:rPr lang="ru-RU" b="1" dirty="0"/>
            </a:br>
            <a:r>
              <a:rPr lang="ru-RU" b="1" dirty="0"/>
              <a:t>23 июня (понедельник) — по всем учебным предметам;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40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048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Дни пересдачи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Участники ГИА вправе в дополнительные дни по своему желанию один раз пересдать ЕГЭ по одному учебному предмету по своему выбору из числа учебных предметов, сданных в текущем году.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Возможность пересдать предоставляется всем выпускникам текущего года, сдававшим ЕГЭ, без исключения. Но важно обратить внимание, что действителен будет только результат пересдачи. Первый полученный результат по пересдаваемому предмету будет аннулирован.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 июля (четверг) — иностранные языки (английский, испанский, китайский, немецкий, французский) (письменная часть), информатика, обществознание, русский язык, физика, химия;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4 июля (пятница) — биология, география, ЕГЭ по математике базового уровня, ЕГЭ по математике профильного уровня, иностранные языки (английский, испанский, китайский, немецкий, французский) (устная часть), история, литература.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0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1371601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Дополнительный период</a:t>
            </a:r>
            <a:br>
              <a:rPr lang="ru-RU" b="1" u="sng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4 сентября (четверг) — русский язык;</a:t>
            </a:r>
            <a:br>
              <a:rPr lang="ru-RU" b="1" dirty="0"/>
            </a:br>
            <a:r>
              <a:rPr lang="ru-RU" b="1" dirty="0"/>
              <a:t>8 сентября (понедельник) — ЕГЭ по математике базового уровня.</a:t>
            </a:r>
            <a:br>
              <a:rPr lang="ru-RU" b="1" dirty="0"/>
            </a:br>
            <a:r>
              <a:rPr lang="ru-RU" b="1" dirty="0"/>
              <a:t>23 сентября (вторник) – ЕГЭ по математике базового уровня, русский язык.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78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836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4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8725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325" y="1176338"/>
            <a:ext cx="7065963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3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1146175"/>
            <a:ext cx="73294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3384550"/>
            <a:ext cx="73294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1146175"/>
            <a:ext cx="73294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3384550"/>
            <a:ext cx="73294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2946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ambria"/>
                <a:cs typeface="Cambria"/>
              </a:rPr>
              <a:t>Д</a:t>
            </a:r>
            <a:r>
              <a:rPr sz="2400" b="1" spc="-5" dirty="0" err="1" smtClean="0">
                <a:solidFill>
                  <a:srgbClr val="C00000"/>
                </a:solidFill>
                <a:latin typeface="Cambria"/>
                <a:cs typeface="Cambria"/>
              </a:rPr>
              <a:t>остижени</a:t>
            </a:r>
            <a:r>
              <a:rPr lang="ru-RU"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я</a:t>
            </a:r>
            <a:r>
              <a:rPr sz="2400" b="1" spc="-5" smtClean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40168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800" u="heavy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 </a:t>
            </a:r>
            <a:r>
              <a:rPr sz="2800" u="heavy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ЕГЭ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6254" y="0"/>
            <a:ext cx="91702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129462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Апелляция – это письменное заявление участника ЕГЭ либо о нарушении установленного порядка проведения ЕГЭ, либо о несогласии с результатами ЕГЭ.</a:t>
            </a:r>
          </a:p>
        </p:txBody>
      </p:sp>
    </p:spTree>
    <p:extLst>
      <p:ext uri="{BB962C8B-B14F-4D97-AF65-F5344CB8AC3E}">
        <p14:creationId xmlns:p14="http://schemas.microsoft.com/office/powerpoint/2010/main" val="2868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altLang="ru-RU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 нарушении установленного порядка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роведения ЕГЭ подается в день экзамена после сдачи бланков ЕГЭ не выходя из ППЭ. (результаты ЕГЭ аннулируются)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 несогласии с результатами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ЕГЭ подается в течение 2 рабочих дней после официального объявления индивидуальных результатов экзамена и ознакомления с ними участника ЕГЭ.</a:t>
            </a:r>
          </a:p>
          <a:p>
            <a:pPr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28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Черновики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использованные на экзамене, в качестве материалов апелляции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</a:t>
            </a:r>
            <a:r>
              <a:rPr lang="ru-RU" altLang="ru-RU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872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8893175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https://ege.sdamgia.ru/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</a:rPr>
              <a:t>РЕШУ ЕГЭ</a:t>
            </a:r>
            <a:b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(образовательный портал для подготовки к экзаменам)</a:t>
            </a:r>
          </a:p>
        </p:txBody>
      </p:sp>
      <p:pic>
        <p:nvPicPr>
          <p:cNvPr id="43011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598613"/>
            <a:ext cx="65532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409305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 err="1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 err="1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 err="1" smtClean="0">
                <a:solidFill>
                  <a:srgbClr val="001F5F"/>
                </a:solidFill>
                <a:latin typeface="Cambria"/>
                <a:cs typeface="Cambria"/>
              </a:rPr>
              <a:t>итоговой</a:t>
            </a:r>
            <a:r>
              <a:rPr lang="ru-RU" sz="2800" b="1" spc="-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301" y="990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Итоговое сочинение в 2024 году пройдет 4 декабря. Также есть резервные дни — 5 февраля и 9 апреля 2025 года. 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31728" y="2705622"/>
            <a:ext cx="8124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Объём должен быть </a:t>
            </a:r>
            <a:r>
              <a:rPr lang="ru-RU" sz="2400" b="1" dirty="0"/>
              <a:t>не меньше 250 слов</a:t>
            </a:r>
            <a:r>
              <a:rPr lang="ru-RU" sz="2400" dirty="0"/>
              <a:t>, иначе будет поставлен незачет.</a:t>
            </a:r>
          </a:p>
          <a:p>
            <a:r>
              <a:rPr lang="ru-RU" sz="2400" dirty="0"/>
              <a:t>Сочинение должно быть написано </a:t>
            </a:r>
            <a:r>
              <a:rPr lang="ru-RU" sz="2400" b="1" dirty="0"/>
              <a:t>самостоятельно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6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в жизни человека </a:t>
            </a:r>
          </a:p>
          <a:p>
            <a:r>
              <a:rPr lang="ru-RU" dirty="0"/>
              <a:t>1.1. Внутренний мир человека и его личностные качества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</a:t>
            </a:r>
          </a:p>
          <a:p>
            <a:r>
              <a:rPr lang="ru-RU" dirty="0"/>
              <a:t>1.3. Познание человеком самого себя</a:t>
            </a:r>
          </a:p>
          <a:p>
            <a:r>
              <a:rPr lang="ru-RU" dirty="0"/>
              <a:t>1.4. Свобода человека и ее ограничения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Семья, общество, Отечество в жизни человека </a:t>
            </a:r>
          </a:p>
          <a:p>
            <a:r>
              <a:rPr lang="ru-RU" dirty="0"/>
              <a:t>2.1. Семья, род; семейные ценности и традиции</a:t>
            </a:r>
          </a:p>
          <a:p>
            <a:r>
              <a:rPr lang="ru-RU" dirty="0"/>
              <a:t>2.2. Человек и общество</a:t>
            </a:r>
          </a:p>
          <a:p>
            <a:r>
              <a:rPr lang="ru-RU" dirty="0"/>
              <a:t>2.3. Родина, государство, гражданская позиция человека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 </a:t>
            </a:r>
          </a:p>
          <a:p>
            <a:r>
              <a:rPr lang="ru-RU" dirty="0"/>
              <a:t>3.1. Природа и человек</a:t>
            </a:r>
          </a:p>
          <a:p>
            <a:r>
              <a:rPr lang="ru-RU" dirty="0"/>
              <a:t>3.2. Наука и человек</a:t>
            </a:r>
          </a:p>
          <a:p>
            <a:r>
              <a:rPr lang="ru-RU" dirty="0"/>
              <a:t>3.3. Искусство и человек</a:t>
            </a:r>
          </a:p>
          <a:p>
            <a:r>
              <a:rPr lang="ru-RU" dirty="0"/>
              <a:t>3.4. Язык 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7320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25026"/>
            <a:ext cx="8743950" cy="34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теме</a:t>
            </a:r>
          </a:p>
          <a:p>
            <a:r>
              <a:rPr lang="ru-RU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Привлечение литературного материала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минимум один литературный аргумент — из русской классики, школьной программы или мировой литературы.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Композиция и логика рассуждения</a:t>
            </a:r>
          </a:p>
          <a:p>
            <a:r>
              <a:rPr lang="ru-RU" dirty="0" smtClean="0"/>
              <a:t>5 </a:t>
            </a:r>
            <a:r>
              <a:rPr lang="ru-RU" dirty="0"/>
              <a:t>абзацев: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(тезис),</a:t>
            </a:r>
          </a:p>
          <a:p>
            <a:r>
              <a:rPr lang="ru-RU" dirty="0"/>
              <a:t>собственное мнение, которое доказывается аргументами,</a:t>
            </a:r>
          </a:p>
          <a:p>
            <a:r>
              <a:rPr lang="ru-RU" dirty="0"/>
              <a:t>аргумент 1 (доказательство и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аргумент 2 (доказательство или контраргумент +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вывод (итог рассуждений).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Грамотность</a:t>
            </a:r>
          </a:p>
          <a:p>
            <a:r>
              <a:rPr lang="ru-RU" dirty="0" smtClean="0"/>
              <a:t>на </a:t>
            </a:r>
            <a:r>
              <a:rPr lang="ru-RU" dirty="0"/>
              <a:t>100 слов приходится в сумме более пяти ошибок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149</TotalTime>
  <Words>828</Words>
  <Application>Microsoft Office PowerPoint</Application>
  <PresentationFormat>Экран 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Легкий дым</vt:lpstr>
      <vt:lpstr>1_Легкий дым</vt:lpstr>
      <vt:lpstr>Презентация PowerPoint</vt:lpstr>
      <vt:lpstr>Презентация PowerPoint</vt:lpstr>
      <vt:lpstr>Особенности ЕГЭ</vt:lpstr>
      <vt:lpstr>Участники ЕГЭ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ФИПИ подавал следующие минимальные  баллы для предметов ЕГЭ: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Проект расписания ЕГЭ -2025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</vt:lpstr>
      <vt:lpstr>Апелляция </vt:lpstr>
      <vt:lpstr>Результаты  рассмотрения апелляции</vt:lpstr>
      <vt:lpstr>https://ege.sdamgia.ru/ - РЕШУ ЕГЭ (образовательный портал для подготовки к экзаменам)</vt:lpstr>
      <vt:lpstr>САЙТЫ  В 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User3</cp:lastModifiedBy>
  <cp:revision>19</cp:revision>
  <dcterms:created xsi:type="dcterms:W3CDTF">2023-10-01T17:45:10Z</dcterms:created>
  <dcterms:modified xsi:type="dcterms:W3CDTF">2024-11-13T16:31:58Z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